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7" r:id="rId2"/>
    <p:sldId id="259" r:id="rId3"/>
    <p:sldId id="285" r:id="rId4"/>
    <p:sldId id="284" r:id="rId5"/>
    <p:sldId id="286" r:id="rId6"/>
    <p:sldId id="287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301" r:id="rId18"/>
    <p:sldId id="300" r:id="rId19"/>
    <p:sldId id="299" r:id="rId20"/>
    <p:sldId id="302" r:id="rId21"/>
    <p:sldId id="303" r:id="rId22"/>
    <p:sldId id="304" r:id="rId23"/>
    <p:sldId id="305" r:id="rId24"/>
    <p:sldId id="307" r:id="rId25"/>
    <p:sldId id="308" r:id="rId26"/>
    <p:sldId id="309" r:id="rId27"/>
    <p:sldId id="310" r:id="rId28"/>
    <p:sldId id="311" r:id="rId29"/>
    <p:sldId id="306" r:id="rId30"/>
    <p:sldId id="312" r:id="rId31"/>
    <p:sldId id="313" r:id="rId32"/>
    <p:sldId id="314" r:id="rId33"/>
    <p:sldId id="315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86" y="5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2023/5/3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7C66F4-C0AC-4186-A0B7-7FC70AE2EB7A}" type="datetimeFigureOut">
              <a:rPr lang="zh-CN" altLang="en-US" smtClean="0"/>
              <a:t>2023/5/3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Click to edit Master text style</a:t>
            </a:r>
          </a:p>
          <a:p>
            <a:pPr lvl="1"/>
            <a:r>
              <a:rPr lang="zh-CN" altLang="en-US"/>
              <a:t>Second level</a:t>
            </a:r>
          </a:p>
          <a:p>
            <a:pPr lvl="2"/>
            <a:r>
              <a:rPr lang="zh-CN" altLang="en-US"/>
              <a:t>Third level</a:t>
            </a:r>
          </a:p>
          <a:p>
            <a:pPr lvl="3"/>
            <a:r>
              <a:rPr lang="zh-CN" altLang="en-US"/>
              <a:t>Fourth level</a:t>
            </a:r>
          </a:p>
          <a:p>
            <a:pPr lvl="4"/>
            <a:r>
              <a:rPr lang="zh-CN" altLang="en-US"/>
              <a:t>Fifth level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9F6F0B-DEFF-441C-AFB5-D6D148B4299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9F6F0B-DEFF-441C-AFB5-D6D148B42998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08313-7495-4456-B7D6-E9301B9D3BF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08313-7495-4456-B7D6-E9301B9D3BF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F08313-7495-4456-B7D6-E9301B9D3BF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 flipH="1" flipV="1">
            <a:off x="10555518" y="5257799"/>
            <a:ext cx="1636481" cy="1609141"/>
            <a:chOff x="0" y="1"/>
            <a:chExt cx="6000751" cy="5900501"/>
          </a:xfrm>
        </p:grpSpPr>
        <p:sp>
          <p:nvSpPr>
            <p:cNvPr id="6" name="任意多边形 5"/>
            <p:cNvSpPr/>
            <p:nvPr/>
          </p:nvSpPr>
          <p:spPr>
            <a:xfrm>
              <a:off x="4478710" y="985601"/>
              <a:ext cx="1522040" cy="2437544"/>
            </a:xfrm>
            <a:custGeom>
              <a:avLst/>
              <a:gdLst>
                <a:gd name="connsiteX0" fmla="*/ 1522040 w 1522040"/>
                <a:gd name="connsiteY0" fmla="*/ 0 h 2437544"/>
                <a:gd name="connsiteX1" fmla="*/ 1026740 w 1522040"/>
                <a:gd name="connsiteY1" fmla="*/ 2419350 h 2437544"/>
                <a:gd name="connsiteX2" fmla="*/ 1005908 w 1522040"/>
                <a:gd name="connsiteY2" fmla="*/ 2437544 h 2437544"/>
                <a:gd name="connsiteX3" fmla="*/ 0 w 1522040"/>
                <a:gd name="connsiteY3" fmla="*/ 556496 h 2437544"/>
                <a:gd name="connsiteX4" fmla="*/ 1522040 w 1522040"/>
                <a:gd name="connsiteY4" fmla="*/ 0 h 243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2040" h="2437544">
                  <a:moveTo>
                    <a:pt x="1522040" y="0"/>
                  </a:moveTo>
                  <a:lnTo>
                    <a:pt x="1026740" y="2419350"/>
                  </a:lnTo>
                  <a:lnTo>
                    <a:pt x="1005908" y="2437544"/>
                  </a:lnTo>
                  <a:lnTo>
                    <a:pt x="0" y="556496"/>
                  </a:lnTo>
                  <a:lnTo>
                    <a:pt x="1522040" y="0"/>
                  </a:lnTo>
                  <a:close/>
                </a:path>
              </a:pathLst>
            </a:custGeom>
            <a:solidFill>
              <a:srgbClr val="216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0" y="2991141"/>
              <a:ext cx="2651028" cy="2909361"/>
            </a:xfrm>
            <a:custGeom>
              <a:avLst/>
              <a:gdLst>
                <a:gd name="connsiteX0" fmla="*/ 515514 w 2651028"/>
                <a:gd name="connsiteY0" fmla="*/ 0 h 2909361"/>
                <a:gd name="connsiteX1" fmla="*/ 2651028 w 2651028"/>
                <a:gd name="connsiteY1" fmla="*/ 2906673 h 2909361"/>
                <a:gd name="connsiteX2" fmla="*/ 2647950 w 2651028"/>
                <a:gd name="connsiteY2" fmla="*/ 2909361 h 2909361"/>
                <a:gd name="connsiteX3" fmla="*/ 0 w 2651028"/>
                <a:gd name="connsiteY3" fmla="*/ 1256740 h 2909361"/>
                <a:gd name="connsiteX4" fmla="*/ 0 w 2651028"/>
                <a:gd name="connsiteY4" fmla="*/ 188486 h 290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1028" h="2909361">
                  <a:moveTo>
                    <a:pt x="515514" y="0"/>
                  </a:moveTo>
                  <a:lnTo>
                    <a:pt x="2651028" y="2906673"/>
                  </a:lnTo>
                  <a:lnTo>
                    <a:pt x="2647950" y="2909361"/>
                  </a:lnTo>
                  <a:lnTo>
                    <a:pt x="0" y="1256740"/>
                  </a:lnTo>
                  <a:lnTo>
                    <a:pt x="0" y="188486"/>
                  </a:lnTo>
                  <a:close/>
                </a:path>
              </a:pathLst>
            </a:custGeom>
            <a:solidFill>
              <a:srgbClr val="206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3654060" y="1"/>
              <a:ext cx="2346691" cy="1542097"/>
            </a:xfrm>
            <a:custGeom>
              <a:avLst/>
              <a:gdLst>
                <a:gd name="connsiteX0" fmla="*/ 0 w 2346691"/>
                <a:gd name="connsiteY0" fmla="*/ 0 h 1542097"/>
                <a:gd name="connsiteX1" fmla="*/ 1072207 w 2346691"/>
                <a:gd name="connsiteY1" fmla="*/ 0 h 1542097"/>
                <a:gd name="connsiteX2" fmla="*/ 2346691 w 2346691"/>
                <a:gd name="connsiteY2" fmla="*/ 985601 h 1542097"/>
                <a:gd name="connsiteX3" fmla="*/ 824651 w 2346691"/>
                <a:gd name="connsiteY3" fmla="*/ 1542097 h 15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691" h="1542097">
                  <a:moveTo>
                    <a:pt x="0" y="0"/>
                  </a:moveTo>
                  <a:lnTo>
                    <a:pt x="1072207" y="0"/>
                  </a:lnTo>
                  <a:lnTo>
                    <a:pt x="2346691" y="985601"/>
                  </a:lnTo>
                  <a:lnTo>
                    <a:pt x="824651" y="1542097"/>
                  </a:lnTo>
                  <a:close/>
                </a:path>
              </a:pathLst>
            </a:custGeom>
            <a:solidFill>
              <a:srgbClr val="3290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515514" y="1542097"/>
              <a:ext cx="4969104" cy="4355716"/>
            </a:xfrm>
            <a:custGeom>
              <a:avLst/>
              <a:gdLst>
                <a:gd name="connsiteX0" fmla="*/ 3963196 w 4969104"/>
                <a:gd name="connsiteY0" fmla="*/ 0 h 4355716"/>
                <a:gd name="connsiteX1" fmla="*/ 4969104 w 4969104"/>
                <a:gd name="connsiteY1" fmla="*/ 1881048 h 4355716"/>
                <a:gd name="connsiteX2" fmla="*/ 2135514 w 4969104"/>
                <a:gd name="connsiteY2" fmla="*/ 4355716 h 4355716"/>
                <a:gd name="connsiteX3" fmla="*/ 0 w 4969104"/>
                <a:gd name="connsiteY3" fmla="*/ 1449043 h 4355716"/>
                <a:gd name="connsiteX4" fmla="*/ 3963196 w 4969104"/>
                <a:gd name="connsiteY4" fmla="*/ 0 h 435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9104" h="4355716">
                  <a:moveTo>
                    <a:pt x="3963196" y="0"/>
                  </a:moveTo>
                  <a:lnTo>
                    <a:pt x="4969104" y="1881048"/>
                  </a:lnTo>
                  <a:lnTo>
                    <a:pt x="2135514" y="4355716"/>
                  </a:lnTo>
                  <a:lnTo>
                    <a:pt x="0" y="1449043"/>
                  </a:lnTo>
                  <a:lnTo>
                    <a:pt x="3963196" y="0"/>
                  </a:lnTo>
                  <a:close/>
                </a:path>
              </a:pathLst>
            </a:custGeom>
            <a:solidFill>
              <a:srgbClr val="489E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>
              <a:off x="0" y="2280558"/>
              <a:ext cx="524328" cy="896256"/>
            </a:xfrm>
            <a:custGeom>
              <a:avLst/>
              <a:gdLst>
                <a:gd name="connsiteX0" fmla="*/ 0 w 524328"/>
                <a:gd name="connsiteY0" fmla="*/ 0 h 896256"/>
                <a:gd name="connsiteX1" fmla="*/ 524328 w 524328"/>
                <a:gd name="connsiteY1" fmla="*/ 724806 h 896256"/>
                <a:gd name="connsiteX2" fmla="*/ 9978 w 524328"/>
                <a:gd name="connsiteY2" fmla="*/ 896256 h 896256"/>
                <a:gd name="connsiteX3" fmla="*/ 0 w 524328"/>
                <a:gd name="connsiteY3" fmla="*/ 896256 h 89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28" h="896256">
                  <a:moveTo>
                    <a:pt x="0" y="0"/>
                  </a:moveTo>
                  <a:lnTo>
                    <a:pt x="524328" y="724806"/>
                  </a:lnTo>
                  <a:lnTo>
                    <a:pt x="9978" y="896256"/>
                  </a:lnTo>
                  <a:lnTo>
                    <a:pt x="0" y="896256"/>
                  </a:lnTo>
                  <a:close/>
                </a:path>
              </a:pathLst>
            </a:custGeom>
            <a:solidFill>
              <a:srgbClr val="3291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5000">
        <p14:flip dir="r"/>
      </p:transition>
    </mc:Choice>
    <mc:Fallback xmlns="">
      <p:transition spd="slow" advTm="5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Click to edit Master text style</a:t>
            </a:r>
          </a:p>
          <a:p>
            <a:pPr lvl="1"/>
            <a:r>
              <a:rPr lang="zh-CN" altLang="en-US"/>
              <a:t>Second level</a:t>
            </a:r>
          </a:p>
          <a:p>
            <a:pPr lvl="2"/>
            <a:r>
              <a:rPr lang="zh-CN" altLang="en-US"/>
              <a:t>Third level</a:t>
            </a:r>
          </a:p>
          <a:p>
            <a:pPr lvl="3"/>
            <a:r>
              <a:rPr lang="zh-CN" altLang="en-US"/>
              <a:t>Fourth level</a:t>
            </a:r>
          </a:p>
          <a:p>
            <a:pPr lvl="4"/>
            <a:r>
              <a:rPr lang="zh-CN" altLang="en-US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80FBF6-E9C2-4AE0-90F6-8F1434B639F3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2023/5/3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CAB10-B577-44AE-843B-580A1449A8C2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 xmlns:p14="http://schemas.microsoft.com/office/powerpoint/2010/main">
    <mc:Choice Requires="p14">
      <p:transition spd="slow" p14:dur="1250" advTm="5000">
        <p14:flip dir="r"/>
      </p:transition>
    </mc:Choice>
    <mc:Fallback xmlns="">
      <p:transition spd="slow" advTm="5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0" y="1"/>
            <a:ext cx="6941354" cy="6825390"/>
            <a:chOff x="0" y="1"/>
            <a:chExt cx="6000751" cy="5900501"/>
          </a:xfrm>
        </p:grpSpPr>
        <p:sp>
          <p:nvSpPr>
            <p:cNvPr id="13" name="任意多边形 12"/>
            <p:cNvSpPr/>
            <p:nvPr/>
          </p:nvSpPr>
          <p:spPr>
            <a:xfrm>
              <a:off x="4478710" y="985601"/>
              <a:ext cx="1522040" cy="2437544"/>
            </a:xfrm>
            <a:custGeom>
              <a:avLst/>
              <a:gdLst>
                <a:gd name="connsiteX0" fmla="*/ 1522040 w 1522040"/>
                <a:gd name="connsiteY0" fmla="*/ 0 h 2437544"/>
                <a:gd name="connsiteX1" fmla="*/ 1026740 w 1522040"/>
                <a:gd name="connsiteY1" fmla="*/ 2419350 h 2437544"/>
                <a:gd name="connsiteX2" fmla="*/ 1005908 w 1522040"/>
                <a:gd name="connsiteY2" fmla="*/ 2437544 h 2437544"/>
                <a:gd name="connsiteX3" fmla="*/ 0 w 1522040"/>
                <a:gd name="connsiteY3" fmla="*/ 556496 h 2437544"/>
                <a:gd name="connsiteX4" fmla="*/ 1522040 w 1522040"/>
                <a:gd name="connsiteY4" fmla="*/ 0 h 243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2040" h="2437544">
                  <a:moveTo>
                    <a:pt x="1522040" y="0"/>
                  </a:moveTo>
                  <a:lnTo>
                    <a:pt x="1026740" y="2419350"/>
                  </a:lnTo>
                  <a:lnTo>
                    <a:pt x="1005908" y="2437544"/>
                  </a:lnTo>
                  <a:lnTo>
                    <a:pt x="0" y="556496"/>
                  </a:lnTo>
                  <a:lnTo>
                    <a:pt x="1522040" y="0"/>
                  </a:lnTo>
                  <a:close/>
                </a:path>
              </a:pathLst>
            </a:custGeom>
            <a:solidFill>
              <a:srgbClr val="216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0" y="2991141"/>
              <a:ext cx="2651028" cy="2909361"/>
            </a:xfrm>
            <a:custGeom>
              <a:avLst/>
              <a:gdLst>
                <a:gd name="connsiteX0" fmla="*/ 515514 w 2651028"/>
                <a:gd name="connsiteY0" fmla="*/ 0 h 2909361"/>
                <a:gd name="connsiteX1" fmla="*/ 2651028 w 2651028"/>
                <a:gd name="connsiteY1" fmla="*/ 2906673 h 2909361"/>
                <a:gd name="connsiteX2" fmla="*/ 2647950 w 2651028"/>
                <a:gd name="connsiteY2" fmla="*/ 2909361 h 2909361"/>
                <a:gd name="connsiteX3" fmla="*/ 0 w 2651028"/>
                <a:gd name="connsiteY3" fmla="*/ 1256740 h 2909361"/>
                <a:gd name="connsiteX4" fmla="*/ 0 w 2651028"/>
                <a:gd name="connsiteY4" fmla="*/ 188486 h 290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1028" h="2909361">
                  <a:moveTo>
                    <a:pt x="515514" y="0"/>
                  </a:moveTo>
                  <a:lnTo>
                    <a:pt x="2651028" y="2906673"/>
                  </a:lnTo>
                  <a:lnTo>
                    <a:pt x="2647950" y="2909361"/>
                  </a:lnTo>
                  <a:lnTo>
                    <a:pt x="0" y="1256740"/>
                  </a:lnTo>
                  <a:lnTo>
                    <a:pt x="0" y="188486"/>
                  </a:lnTo>
                  <a:close/>
                </a:path>
              </a:pathLst>
            </a:custGeom>
            <a:solidFill>
              <a:srgbClr val="206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3654060" y="1"/>
              <a:ext cx="2346691" cy="1542097"/>
            </a:xfrm>
            <a:custGeom>
              <a:avLst/>
              <a:gdLst>
                <a:gd name="connsiteX0" fmla="*/ 0 w 2346691"/>
                <a:gd name="connsiteY0" fmla="*/ 0 h 1542097"/>
                <a:gd name="connsiteX1" fmla="*/ 1072207 w 2346691"/>
                <a:gd name="connsiteY1" fmla="*/ 0 h 1542097"/>
                <a:gd name="connsiteX2" fmla="*/ 2346691 w 2346691"/>
                <a:gd name="connsiteY2" fmla="*/ 985601 h 1542097"/>
                <a:gd name="connsiteX3" fmla="*/ 824651 w 2346691"/>
                <a:gd name="connsiteY3" fmla="*/ 1542097 h 15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691" h="1542097">
                  <a:moveTo>
                    <a:pt x="0" y="0"/>
                  </a:moveTo>
                  <a:lnTo>
                    <a:pt x="1072207" y="0"/>
                  </a:lnTo>
                  <a:lnTo>
                    <a:pt x="2346691" y="985601"/>
                  </a:lnTo>
                  <a:lnTo>
                    <a:pt x="824651" y="1542097"/>
                  </a:lnTo>
                  <a:close/>
                </a:path>
              </a:pathLst>
            </a:custGeom>
            <a:solidFill>
              <a:srgbClr val="3290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515514" y="1542097"/>
              <a:ext cx="4969104" cy="4355716"/>
            </a:xfrm>
            <a:custGeom>
              <a:avLst/>
              <a:gdLst>
                <a:gd name="connsiteX0" fmla="*/ 3963196 w 4969104"/>
                <a:gd name="connsiteY0" fmla="*/ 0 h 4355716"/>
                <a:gd name="connsiteX1" fmla="*/ 4969104 w 4969104"/>
                <a:gd name="connsiteY1" fmla="*/ 1881048 h 4355716"/>
                <a:gd name="connsiteX2" fmla="*/ 2135514 w 4969104"/>
                <a:gd name="connsiteY2" fmla="*/ 4355716 h 4355716"/>
                <a:gd name="connsiteX3" fmla="*/ 0 w 4969104"/>
                <a:gd name="connsiteY3" fmla="*/ 1449043 h 4355716"/>
                <a:gd name="connsiteX4" fmla="*/ 3963196 w 4969104"/>
                <a:gd name="connsiteY4" fmla="*/ 0 h 435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9104" h="4355716">
                  <a:moveTo>
                    <a:pt x="3963196" y="0"/>
                  </a:moveTo>
                  <a:lnTo>
                    <a:pt x="4969104" y="1881048"/>
                  </a:lnTo>
                  <a:lnTo>
                    <a:pt x="2135514" y="4355716"/>
                  </a:lnTo>
                  <a:lnTo>
                    <a:pt x="0" y="1449043"/>
                  </a:lnTo>
                  <a:lnTo>
                    <a:pt x="3963196" y="0"/>
                  </a:lnTo>
                  <a:close/>
                </a:path>
              </a:pathLst>
            </a:custGeom>
            <a:solidFill>
              <a:srgbClr val="489E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0" y="2280558"/>
              <a:ext cx="524328" cy="896256"/>
            </a:xfrm>
            <a:custGeom>
              <a:avLst/>
              <a:gdLst>
                <a:gd name="connsiteX0" fmla="*/ 0 w 524328"/>
                <a:gd name="connsiteY0" fmla="*/ 0 h 896256"/>
                <a:gd name="connsiteX1" fmla="*/ 524328 w 524328"/>
                <a:gd name="connsiteY1" fmla="*/ 724806 h 896256"/>
                <a:gd name="connsiteX2" fmla="*/ 9978 w 524328"/>
                <a:gd name="connsiteY2" fmla="*/ 896256 h 896256"/>
                <a:gd name="connsiteX3" fmla="*/ 0 w 524328"/>
                <a:gd name="connsiteY3" fmla="*/ 896256 h 89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28" h="896256">
                  <a:moveTo>
                    <a:pt x="0" y="0"/>
                  </a:moveTo>
                  <a:lnTo>
                    <a:pt x="524328" y="724806"/>
                  </a:lnTo>
                  <a:lnTo>
                    <a:pt x="9978" y="896256"/>
                  </a:lnTo>
                  <a:lnTo>
                    <a:pt x="0" y="896256"/>
                  </a:lnTo>
                  <a:close/>
                </a:path>
              </a:pathLst>
            </a:custGeom>
            <a:solidFill>
              <a:srgbClr val="3291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 flipH="1" flipV="1">
            <a:off x="10555518" y="5257799"/>
            <a:ext cx="1636481" cy="1609141"/>
            <a:chOff x="0" y="1"/>
            <a:chExt cx="6000751" cy="5900501"/>
          </a:xfrm>
        </p:grpSpPr>
        <p:sp>
          <p:nvSpPr>
            <p:cNvPr id="26" name="任意多边形 25"/>
            <p:cNvSpPr/>
            <p:nvPr/>
          </p:nvSpPr>
          <p:spPr>
            <a:xfrm>
              <a:off x="4478710" y="985601"/>
              <a:ext cx="1522040" cy="2437544"/>
            </a:xfrm>
            <a:custGeom>
              <a:avLst/>
              <a:gdLst>
                <a:gd name="connsiteX0" fmla="*/ 1522040 w 1522040"/>
                <a:gd name="connsiteY0" fmla="*/ 0 h 2437544"/>
                <a:gd name="connsiteX1" fmla="*/ 1026740 w 1522040"/>
                <a:gd name="connsiteY1" fmla="*/ 2419350 h 2437544"/>
                <a:gd name="connsiteX2" fmla="*/ 1005908 w 1522040"/>
                <a:gd name="connsiteY2" fmla="*/ 2437544 h 2437544"/>
                <a:gd name="connsiteX3" fmla="*/ 0 w 1522040"/>
                <a:gd name="connsiteY3" fmla="*/ 556496 h 2437544"/>
                <a:gd name="connsiteX4" fmla="*/ 1522040 w 1522040"/>
                <a:gd name="connsiteY4" fmla="*/ 0 h 2437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2040" h="2437544">
                  <a:moveTo>
                    <a:pt x="1522040" y="0"/>
                  </a:moveTo>
                  <a:lnTo>
                    <a:pt x="1026740" y="2419350"/>
                  </a:lnTo>
                  <a:lnTo>
                    <a:pt x="1005908" y="2437544"/>
                  </a:lnTo>
                  <a:lnTo>
                    <a:pt x="0" y="556496"/>
                  </a:lnTo>
                  <a:lnTo>
                    <a:pt x="1522040" y="0"/>
                  </a:lnTo>
                  <a:close/>
                </a:path>
              </a:pathLst>
            </a:custGeom>
            <a:solidFill>
              <a:srgbClr val="216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0" y="2991141"/>
              <a:ext cx="2651028" cy="2909361"/>
            </a:xfrm>
            <a:custGeom>
              <a:avLst/>
              <a:gdLst>
                <a:gd name="connsiteX0" fmla="*/ 515514 w 2651028"/>
                <a:gd name="connsiteY0" fmla="*/ 0 h 2909361"/>
                <a:gd name="connsiteX1" fmla="*/ 2651028 w 2651028"/>
                <a:gd name="connsiteY1" fmla="*/ 2906673 h 2909361"/>
                <a:gd name="connsiteX2" fmla="*/ 2647950 w 2651028"/>
                <a:gd name="connsiteY2" fmla="*/ 2909361 h 2909361"/>
                <a:gd name="connsiteX3" fmla="*/ 0 w 2651028"/>
                <a:gd name="connsiteY3" fmla="*/ 1256740 h 2909361"/>
                <a:gd name="connsiteX4" fmla="*/ 0 w 2651028"/>
                <a:gd name="connsiteY4" fmla="*/ 188486 h 290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51028" h="2909361">
                  <a:moveTo>
                    <a:pt x="515514" y="0"/>
                  </a:moveTo>
                  <a:lnTo>
                    <a:pt x="2651028" y="2906673"/>
                  </a:lnTo>
                  <a:lnTo>
                    <a:pt x="2647950" y="2909361"/>
                  </a:lnTo>
                  <a:lnTo>
                    <a:pt x="0" y="1256740"/>
                  </a:lnTo>
                  <a:lnTo>
                    <a:pt x="0" y="188486"/>
                  </a:lnTo>
                  <a:close/>
                </a:path>
              </a:pathLst>
            </a:custGeom>
            <a:solidFill>
              <a:srgbClr val="206B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任意多边形 27"/>
            <p:cNvSpPr/>
            <p:nvPr/>
          </p:nvSpPr>
          <p:spPr>
            <a:xfrm>
              <a:off x="3654060" y="1"/>
              <a:ext cx="2346691" cy="1542097"/>
            </a:xfrm>
            <a:custGeom>
              <a:avLst/>
              <a:gdLst>
                <a:gd name="connsiteX0" fmla="*/ 0 w 2346691"/>
                <a:gd name="connsiteY0" fmla="*/ 0 h 1542097"/>
                <a:gd name="connsiteX1" fmla="*/ 1072207 w 2346691"/>
                <a:gd name="connsiteY1" fmla="*/ 0 h 1542097"/>
                <a:gd name="connsiteX2" fmla="*/ 2346691 w 2346691"/>
                <a:gd name="connsiteY2" fmla="*/ 985601 h 1542097"/>
                <a:gd name="connsiteX3" fmla="*/ 824651 w 2346691"/>
                <a:gd name="connsiteY3" fmla="*/ 1542097 h 154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46691" h="1542097">
                  <a:moveTo>
                    <a:pt x="0" y="0"/>
                  </a:moveTo>
                  <a:lnTo>
                    <a:pt x="1072207" y="0"/>
                  </a:lnTo>
                  <a:lnTo>
                    <a:pt x="2346691" y="985601"/>
                  </a:lnTo>
                  <a:lnTo>
                    <a:pt x="824651" y="1542097"/>
                  </a:lnTo>
                  <a:close/>
                </a:path>
              </a:pathLst>
            </a:custGeom>
            <a:solidFill>
              <a:srgbClr val="3290C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515514" y="1542097"/>
              <a:ext cx="4969104" cy="4355716"/>
            </a:xfrm>
            <a:custGeom>
              <a:avLst/>
              <a:gdLst>
                <a:gd name="connsiteX0" fmla="*/ 3963196 w 4969104"/>
                <a:gd name="connsiteY0" fmla="*/ 0 h 4355716"/>
                <a:gd name="connsiteX1" fmla="*/ 4969104 w 4969104"/>
                <a:gd name="connsiteY1" fmla="*/ 1881048 h 4355716"/>
                <a:gd name="connsiteX2" fmla="*/ 2135514 w 4969104"/>
                <a:gd name="connsiteY2" fmla="*/ 4355716 h 4355716"/>
                <a:gd name="connsiteX3" fmla="*/ 0 w 4969104"/>
                <a:gd name="connsiteY3" fmla="*/ 1449043 h 4355716"/>
                <a:gd name="connsiteX4" fmla="*/ 3963196 w 4969104"/>
                <a:gd name="connsiteY4" fmla="*/ 0 h 435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69104" h="4355716">
                  <a:moveTo>
                    <a:pt x="3963196" y="0"/>
                  </a:moveTo>
                  <a:lnTo>
                    <a:pt x="4969104" y="1881048"/>
                  </a:lnTo>
                  <a:lnTo>
                    <a:pt x="2135514" y="4355716"/>
                  </a:lnTo>
                  <a:lnTo>
                    <a:pt x="0" y="1449043"/>
                  </a:lnTo>
                  <a:lnTo>
                    <a:pt x="3963196" y="0"/>
                  </a:lnTo>
                  <a:close/>
                </a:path>
              </a:pathLst>
            </a:custGeom>
            <a:solidFill>
              <a:srgbClr val="489E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任意多边形 29"/>
            <p:cNvSpPr/>
            <p:nvPr/>
          </p:nvSpPr>
          <p:spPr>
            <a:xfrm>
              <a:off x="0" y="2280558"/>
              <a:ext cx="524328" cy="896256"/>
            </a:xfrm>
            <a:custGeom>
              <a:avLst/>
              <a:gdLst>
                <a:gd name="connsiteX0" fmla="*/ 0 w 524328"/>
                <a:gd name="connsiteY0" fmla="*/ 0 h 896256"/>
                <a:gd name="connsiteX1" fmla="*/ 524328 w 524328"/>
                <a:gd name="connsiteY1" fmla="*/ 724806 h 896256"/>
                <a:gd name="connsiteX2" fmla="*/ 9978 w 524328"/>
                <a:gd name="connsiteY2" fmla="*/ 896256 h 896256"/>
                <a:gd name="connsiteX3" fmla="*/ 0 w 524328"/>
                <a:gd name="connsiteY3" fmla="*/ 896256 h 89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4328" h="896256">
                  <a:moveTo>
                    <a:pt x="0" y="0"/>
                  </a:moveTo>
                  <a:lnTo>
                    <a:pt x="524328" y="724806"/>
                  </a:lnTo>
                  <a:lnTo>
                    <a:pt x="9978" y="896256"/>
                  </a:lnTo>
                  <a:lnTo>
                    <a:pt x="0" y="896256"/>
                  </a:lnTo>
                  <a:close/>
                </a:path>
              </a:pathLst>
            </a:custGeom>
            <a:solidFill>
              <a:srgbClr val="3291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7850505" y="2181860"/>
            <a:ext cx="3813810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lt"/>
                <a:sym typeface="+mn-ea"/>
              </a:rPr>
              <a:t>Document Layout Analysis</a:t>
            </a:r>
            <a:r>
              <a:rPr lang="en-US" altLang="zh-CN" sz="3200" noProof="0" dirty="0">
                <a:ln>
                  <a:noFill/>
                </a:ln>
                <a:solidFill>
                  <a:schemeClr val="bg2">
                    <a:lumMod val="2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lt"/>
                <a:sym typeface="+mn-ea"/>
              </a:rPr>
              <a:t> via Machine Learning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bg2">
                  <a:lumMod val="25000"/>
                </a:schemeClr>
              </a:solidFill>
              <a:effectLst/>
              <a:uLnTx/>
              <a:uFillTx/>
              <a:latin typeface="+mj-lt"/>
              <a:ea typeface="+mj-ea"/>
              <a:cs typeface="+mj-lt"/>
              <a:sym typeface="+mn-ea"/>
            </a:endParaRPr>
          </a:p>
          <a:p>
            <a:pPr algn="ctr"/>
            <a:endParaRPr lang="en-US" sz="3200" dirty="0">
              <a:solidFill>
                <a:srgbClr val="3291CA"/>
              </a:solidFill>
              <a:latin typeface="+mj-lt"/>
              <a:cs typeface="+mj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016704" y="4109328"/>
            <a:ext cx="38138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solidFill>
                  <a:prstClr val="black"/>
                </a:solidFill>
                <a:latin typeface="Calibri Light" panose="020F0302020204030204" charset="0"/>
                <a:cs typeface="Calibri Light" panose="020F0302020204030204" charset="0"/>
              </a:rPr>
              <a:t>Prepared By: 	Liang XuChao</a:t>
            </a:r>
          </a:p>
          <a:p>
            <a:r>
              <a:rPr lang="en-US" altLang="zh-CN" dirty="0">
                <a:solidFill>
                  <a:prstClr val="black"/>
                </a:solidFill>
                <a:latin typeface="Calibri Light" panose="020F0302020204030204" charset="0"/>
                <a:cs typeface="Calibri Light" panose="020F0302020204030204" charset="0"/>
              </a:rPr>
              <a:t>Supervisor:   	Dr Loke Yuan Ren</a:t>
            </a:r>
          </a:p>
          <a:p>
            <a:pPr algn="l"/>
            <a:r>
              <a:rPr lang="en-US" altLang="zh-CN" dirty="0">
                <a:solidFill>
                  <a:prstClr val="black"/>
                </a:solidFill>
                <a:latin typeface="Calibri Light" panose="020F0302020204030204" charset="0"/>
                <a:cs typeface="Calibri Light" panose="020F0302020204030204" charset="0"/>
              </a:rPr>
              <a:t>Examiner: 	Lu Shijian</a:t>
            </a:r>
          </a:p>
        </p:txBody>
      </p:sp>
      <p:cxnSp>
        <p:nvCxnSpPr>
          <p:cNvPr id="62" name="直接连接符 61"/>
          <p:cNvCxnSpPr/>
          <p:nvPr/>
        </p:nvCxnSpPr>
        <p:spPr>
          <a:xfrm>
            <a:off x="8131234" y="3896119"/>
            <a:ext cx="3253533" cy="0"/>
          </a:xfrm>
          <a:prstGeom prst="line">
            <a:avLst/>
          </a:prstGeom>
          <a:ln>
            <a:solidFill>
              <a:srgbClr val="4E52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Various Artists - River Flows In You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992100" y="635186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00"/>
    </mc:Choice>
    <mc:Fallback>
      <p:transition advTm="5000"/>
    </mc:Fallback>
  </mc:AlternateContent>
  <p:timing>
    <p:tnLst>
      <p:par>
        <p:cTn id="1" dur="indefinite" restart="never" nodeType="tmRoot">
          <p:childTnLst>
            <p:audio>
              <p:cMediaNode vol="80000" numSld="9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9">
            <a:extLst>
              <a:ext uri="{FF2B5EF4-FFF2-40B4-BE49-F238E27FC236}">
                <a16:creationId xmlns:a16="http://schemas.microsoft.com/office/drawing/2014/main" id="{84E19CDD-6561-0309-A2CD-9B6653723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5575" y="386715"/>
            <a:ext cx="624078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Available Dataset</a:t>
            </a:r>
            <a:endParaRPr lang="en-US" altLang="zh-CN" sz="3200" b="1" dirty="0">
              <a:solidFill>
                <a:srgbClr val="5C5D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125">
            <a:extLst>
              <a:ext uri="{FF2B5EF4-FFF2-40B4-BE49-F238E27FC236}">
                <a16:creationId xmlns:a16="http://schemas.microsoft.com/office/drawing/2014/main" id="{6F7FEB7A-94B7-52AF-41DF-86CE91061524}"/>
              </a:ext>
            </a:extLst>
          </p:cNvPr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126">
            <a:extLst>
              <a:ext uri="{FF2B5EF4-FFF2-40B4-BE49-F238E27FC236}">
                <a16:creationId xmlns:a16="http://schemas.microsoft.com/office/drawing/2014/main" id="{0112A4B9-9CB3-C867-CA30-89AB6A1A940E}"/>
              </a:ext>
            </a:extLst>
          </p:cNvPr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矩形 128">
            <a:extLst>
              <a:ext uri="{FF2B5EF4-FFF2-40B4-BE49-F238E27FC236}">
                <a16:creationId xmlns:a16="http://schemas.microsoft.com/office/drawing/2014/main" id="{B84D913C-FA80-83AD-9CD5-5A417E03DFF3}"/>
              </a:ext>
            </a:extLst>
          </p:cNvPr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17DC0C-2C19-8C51-9AA3-99F2A862EE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543"/>
          <a:stretch/>
        </p:blipFill>
        <p:spPr bwMode="auto">
          <a:xfrm>
            <a:off x="1232234" y="1904850"/>
            <a:ext cx="4938371" cy="304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D872DCB-FD96-AEEC-13A0-79DFB138FFA9}"/>
              </a:ext>
            </a:extLst>
          </p:cNvPr>
          <p:cNvSpPr txBox="1"/>
          <p:nvPr/>
        </p:nvSpPr>
        <p:spPr>
          <a:xfrm>
            <a:off x="2711518" y="5024898"/>
            <a:ext cx="197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err="1"/>
              <a:t>PubLayNet</a:t>
            </a:r>
            <a:endParaRPr lang="en-SG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1C89F5B-7DDF-FF23-C61E-407DD997162F}"/>
              </a:ext>
            </a:extLst>
          </p:cNvPr>
          <p:cNvCxnSpPr/>
          <p:nvPr/>
        </p:nvCxnSpPr>
        <p:spPr>
          <a:xfrm flipH="1">
            <a:off x="3349081" y="1648985"/>
            <a:ext cx="704675" cy="511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A28E930-5BE5-C0D5-EE65-EEE6F2C70ACC}"/>
              </a:ext>
            </a:extLst>
          </p:cNvPr>
          <p:cNvSpPr txBox="1"/>
          <p:nvPr/>
        </p:nvSpPr>
        <p:spPr>
          <a:xfrm>
            <a:off x="3966616" y="1463770"/>
            <a:ext cx="1979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600" dirty="0"/>
              <a:t>Missing Annotation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E7A888-78EA-170C-89E5-E7738B2D0A62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4956517" y="1802324"/>
            <a:ext cx="281954" cy="358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C40B56F7-E2B2-6E0C-BC14-623F73A5F8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470"/>
          <a:stretch/>
        </p:blipFill>
        <p:spPr bwMode="auto">
          <a:xfrm>
            <a:off x="6702411" y="2160714"/>
            <a:ext cx="4694469" cy="2628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E83A4B5-D1F4-5167-1259-695DE18AA71F}"/>
              </a:ext>
            </a:extLst>
          </p:cNvPr>
          <p:cNvSpPr txBox="1"/>
          <p:nvPr/>
        </p:nvSpPr>
        <p:spPr>
          <a:xfrm>
            <a:off x="8059744" y="5024898"/>
            <a:ext cx="1979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 err="1"/>
              <a:t>DocBank</a:t>
            </a:r>
            <a:endParaRPr lang="en-S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CBBC99-383F-1E73-E206-2D4095DA828F}"/>
              </a:ext>
            </a:extLst>
          </p:cNvPr>
          <p:cNvSpPr txBox="1"/>
          <p:nvPr/>
        </p:nvSpPr>
        <p:spPr>
          <a:xfrm>
            <a:off x="8287452" y="1737123"/>
            <a:ext cx="1979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600" dirty="0"/>
              <a:t>Incorrect annotation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F766857-EE6C-D0AA-A1BC-FA660804CD4C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9277353" y="2075677"/>
            <a:ext cx="588100" cy="558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556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00"/>
    </mc:Choice>
    <mc:Fallback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9">
            <a:extLst>
              <a:ext uri="{FF2B5EF4-FFF2-40B4-BE49-F238E27FC236}">
                <a16:creationId xmlns:a16="http://schemas.microsoft.com/office/drawing/2014/main" id="{63B1201E-A085-AE1A-0C1B-D1EB16AFA4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2325" y="3132455"/>
            <a:ext cx="2877185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Training Setup</a:t>
            </a:r>
          </a:p>
          <a:p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None/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直接连接符 21">
            <a:extLst>
              <a:ext uri="{FF2B5EF4-FFF2-40B4-BE49-F238E27FC236}">
                <a16:creationId xmlns:a16="http://schemas.microsoft.com/office/drawing/2014/main" id="{560F4680-F1A0-106F-4A86-4F3E656740DB}"/>
              </a:ext>
            </a:extLst>
          </p:cNvPr>
          <p:cNvCxnSpPr/>
          <p:nvPr/>
        </p:nvCxnSpPr>
        <p:spPr>
          <a:xfrm>
            <a:off x="5637491" y="3214547"/>
            <a:ext cx="0" cy="4711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1">
            <a:extLst>
              <a:ext uri="{FF2B5EF4-FFF2-40B4-BE49-F238E27FC236}">
                <a16:creationId xmlns:a16="http://schemas.microsoft.com/office/drawing/2014/main" id="{7B832474-5F7C-A03D-2498-7A351DA48E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8490" y="3244215"/>
            <a:ext cx="2141220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Implementation</a:t>
            </a:r>
            <a:endParaRPr kumimoji="0" lang="en-US" altLang="zh-CN" b="1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0764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00"/>
    </mc:Choice>
    <mc:Fallback>
      <p:transition advTm="5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25">
            <a:extLst>
              <a:ext uri="{FF2B5EF4-FFF2-40B4-BE49-F238E27FC236}">
                <a16:creationId xmlns:a16="http://schemas.microsoft.com/office/drawing/2014/main" id="{9790BA55-4566-2DE2-95C5-570681D262CC}"/>
              </a:ext>
            </a:extLst>
          </p:cNvPr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矩形 126">
            <a:extLst>
              <a:ext uri="{FF2B5EF4-FFF2-40B4-BE49-F238E27FC236}">
                <a16:creationId xmlns:a16="http://schemas.microsoft.com/office/drawing/2014/main" id="{5577E9CE-7A0A-B818-B8F3-91940C0FA090}"/>
              </a:ext>
            </a:extLst>
          </p:cNvPr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128">
            <a:extLst>
              <a:ext uri="{FF2B5EF4-FFF2-40B4-BE49-F238E27FC236}">
                <a16:creationId xmlns:a16="http://schemas.microsoft.com/office/drawing/2014/main" id="{3CE070DA-BACC-35B5-333C-659DC67703A1}"/>
              </a:ext>
            </a:extLst>
          </p:cNvPr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Rectangle 39">
            <a:extLst>
              <a:ext uri="{FF2B5EF4-FFF2-40B4-BE49-F238E27FC236}">
                <a16:creationId xmlns:a16="http://schemas.microsoft.com/office/drawing/2014/main" id="{3EF558DF-D491-F595-BADC-C319DE30D8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2905" y="386715"/>
            <a:ext cx="6223449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Design</a:t>
            </a:r>
            <a:endParaRPr lang="en-US" altLang="zh-CN" sz="3200" b="1" dirty="0">
              <a:solidFill>
                <a:srgbClr val="5C5D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IMG_256">
            <a:extLst>
              <a:ext uri="{FF2B5EF4-FFF2-40B4-BE49-F238E27FC236}">
                <a16:creationId xmlns:a16="http://schemas.microsoft.com/office/drawing/2014/main" id="{7CA172F3-CCA9-EF01-2727-CCC6DA1E54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458" y="1527540"/>
            <a:ext cx="8324862" cy="441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9295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00"/>
    </mc:Choice>
    <mc:Fallback>
      <p:transition advTm="5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25">
            <a:extLst>
              <a:ext uri="{FF2B5EF4-FFF2-40B4-BE49-F238E27FC236}">
                <a16:creationId xmlns:a16="http://schemas.microsoft.com/office/drawing/2014/main" id="{0FDAD4CD-9693-30C0-95A8-045F1E066403}"/>
              </a:ext>
            </a:extLst>
          </p:cNvPr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矩形 126">
            <a:extLst>
              <a:ext uri="{FF2B5EF4-FFF2-40B4-BE49-F238E27FC236}">
                <a16:creationId xmlns:a16="http://schemas.microsoft.com/office/drawing/2014/main" id="{4B2073FA-DCC3-68F3-2655-77C00969C702}"/>
              </a:ext>
            </a:extLst>
          </p:cNvPr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128">
            <a:extLst>
              <a:ext uri="{FF2B5EF4-FFF2-40B4-BE49-F238E27FC236}">
                <a16:creationId xmlns:a16="http://schemas.microsoft.com/office/drawing/2014/main" id="{4C2780A5-AC0D-4C78-8490-A2380F199C4C}"/>
              </a:ext>
            </a:extLst>
          </p:cNvPr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Rectangle 39">
            <a:extLst>
              <a:ext uri="{FF2B5EF4-FFF2-40B4-BE49-F238E27FC236}">
                <a16:creationId xmlns:a16="http://schemas.microsoft.com/office/drawing/2014/main" id="{505DB46D-BC71-4B47-172C-6E7AEE3FDA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2905" y="386715"/>
            <a:ext cx="6223449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Training Setup</a:t>
            </a:r>
            <a:endParaRPr lang="en-US" altLang="zh-CN" sz="3200" b="1" dirty="0">
              <a:solidFill>
                <a:srgbClr val="5C5D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1623CAB9-89CE-B2A8-8B00-08688D332A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4942414"/>
              </p:ext>
            </p:extLst>
          </p:nvPr>
        </p:nvGraphicFramePr>
        <p:xfrm>
          <a:off x="1442904" y="1786572"/>
          <a:ext cx="5025007" cy="1954916"/>
        </p:xfrm>
        <a:graphic>
          <a:graphicData uri="http://schemas.openxmlformats.org/drawingml/2006/table">
            <a:tbl>
              <a:tblPr/>
              <a:tblGrid>
                <a:gridCol w="1107349">
                  <a:extLst>
                    <a:ext uri="{9D8B030D-6E8A-4147-A177-3AD203B41FA5}">
                      <a16:colId xmlns:a16="http://schemas.microsoft.com/office/drawing/2014/main" val="603080864"/>
                    </a:ext>
                  </a:extLst>
                </a:gridCol>
                <a:gridCol w="3917658">
                  <a:extLst>
                    <a:ext uri="{9D8B030D-6E8A-4147-A177-3AD203B41FA5}">
                      <a16:colId xmlns:a16="http://schemas.microsoft.com/office/drawing/2014/main" val="3459317949"/>
                    </a:ext>
                  </a:extLst>
                </a:gridCol>
              </a:tblGrid>
              <a:tr h="488729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Device</a:t>
                      </a:r>
                      <a:endParaRPr lang="en-SG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Windows PC</a:t>
                      </a:r>
                      <a:endParaRPr lang="en-SG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6754917"/>
                  </a:ext>
                </a:extLst>
              </a:tr>
              <a:tr h="488729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RAM</a:t>
                      </a:r>
                      <a:endParaRPr lang="en-SG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16GB</a:t>
                      </a:r>
                      <a:endParaRPr lang="en-SG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8239095"/>
                  </a:ext>
                </a:extLst>
              </a:tr>
              <a:tr h="488729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CPU</a:t>
                      </a:r>
                      <a:endParaRPr lang="en-SG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Intel(R) Core(TM) i7-8700 CPU @ 3.20GHz</a:t>
                      </a:r>
                      <a:endParaRPr lang="pt-BR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7381326"/>
                  </a:ext>
                </a:extLst>
              </a:tr>
              <a:tr h="488729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GPU</a:t>
                      </a:r>
                      <a:endParaRPr lang="en-SG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RTX 2060 @ 6GB RAM</a:t>
                      </a:r>
                      <a:endParaRPr lang="en-SG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7126340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422AC37-8713-6819-CA30-30808943E164}"/>
              </a:ext>
            </a:extLst>
          </p:cNvPr>
          <p:cNvSpPr txBox="1"/>
          <p:nvPr/>
        </p:nvSpPr>
        <p:spPr>
          <a:xfrm>
            <a:off x="1442904" y="1279072"/>
            <a:ext cx="3716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Hardware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43DE06-4F45-A689-1AA9-743C1AC81C37}"/>
              </a:ext>
            </a:extLst>
          </p:cNvPr>
          <p:cNvSpPr txBox="1"/>
          <p:nvPr/>
        </p:nvSpPr>
        <p:spPr>
          <a:xfrm>
            <a:off x="1442904" y="3939781"/>
            <a:ext cx="3716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Software tool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D9C176B-556E-559B-BDA1-A482B925D9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9722074"/>
              </p:ext>
            </p:extLst>
          </p:nvPr>
        </p:nvGraphicFramePr>
        <p:xfrm>
          <a:off x="1442904" y="4405940"/>
          <a:ext cx="5025007" cy="1466187"/>
        </p:xfrm>
        <a:graphic>
          <a:graphicData uri="http://schemas.openxmlformats.org/drawingml/2006/table">
            <a:tbl>
              <a:tblPr/>
              <a:tblGrid>
                <a:gridCol w="1115738">
                  <a:extLst>
                    <a:ext uri="{9D8B030D-6E8A-4147-A177-3AD203B41FA5}">
                      <a16:colId xmlns:a16="http://schemas.microsoft.com/office/drawing/2014/main" val="603080864"/>
                    </a:ext>
                  </a:extLst>
                </a:gridCol>
                <a:gridCol w="3909269">
                  <a:extLst>
                    <a:ext uri="{9D8B030D-6E8A-4147-A177-3AD203B41FA5}">
                      <a16:colId xmlns:a16="http://schemas.microsoft.com/office/drawing/2014/main" val="3459317949"/>
                    </a:ext>
                  </a:extLst>
                </a:gridCol>
              </a:tblGrid>
              <a:tr h="488729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Programming language</a:t>
                      </a:r>
                      <a:endParaRPr lang="en-SG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Python</a:t>
                      </a:r>
                      <a:endParaRPr lang="en-SG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6754917"/>
                  </a:ext>
                </a:extLst>
              </a:tr>
              <a:tr h="488729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Framework</a:t>
                      </a:r>
                      <a:endParaRPr lang="en-SG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Detectron2 and </a:t>
                      </a:r>
                      <a:r>
                        <a:rPr lang="en-SG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Pytorch</a:t>
                      </a:r>
                      <a:endParaRPr lang="en-SG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8239095"/>
                  </a:ext>
                </a:extLst>
              </a:tr>
              <a:tr h="488729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GPU tool kit</a:t>
                      </a:r>
                      <a:endParaRPr lang="en-SG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pt-B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CUDA toolkit match PyTorch version</a:t>
                      </a:r>
                      <a:endParaRPr lang="pt-BR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7381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220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00"/>
    </mc:Choice>
    <mc:Fallback>
      <p:transition advTm="5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25">
            <a:extLst>
              <a:ext uri="{FF2B5EF4-FFF2-40B4-BE49-F238E27FC236}">
                <a16:creationId xmlns:a16="http://schemas.microsoft.com/office/drawing/2014/main" id="{EA05EC4B-CF1E-9C9B-AADE-E79F3D64EE7E}"/>
              </a:ext>
            </a:extLst>
          </p:cNvPr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矩形 126">
            <a:extLst>
              <a:ext uri="{FF2B5EF4-FFF2-40B4-BE49-F238E27FC236}">
                <a16:creationId xmlns:a16="http://schemas.microsoft.com/office/drawing/2014/main" id="{2891B7F1-64D8-E58F-A977-57C8DF715B1E}"/>
              </a:ext>
            </a:extLst>
          </p:cNvPr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128">
            <a:extLst>
              <a:ext uri="{FF2B5EF4-FFF2-40B4-BE49-F238E27FC236}">
                <a16:creationId xmlns:a16="http://schemas.microsoft.com/office/drawing/2014/main" id="{6D774D1E-2A72-5E1E-0526-F9D41062FF7C}"/>
              </a:ext>
            </a:extLst>
          </p:cNvPr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Rectangle 39">
            <a:extLst>
              <a:ext uri="{FF2B5EF4-FFF2-40B4-BE49-F238E27FC236}">
                <a16:creationId xmlns:a16="http://schemas.microsoft.com/office/drawing/2014/main" id="{D2F270CA-BF08-DC28-B49C-66CB4BED4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2905" y="386715"/>
            <a:ext cx="6223449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Training Setup</a:t>
            </a:r>
            <a:endParaRPr lang="en-US" altLang="zh-CN" sz="3200" b="1" dirty="0">
              <a:solidFill>
                <a:srgbClr val="5C5D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1A423D7-C555-F15F-EAE6-ABBB9DB32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9197" y="1949436"/>
            <a:ext cx="6545571" cy="398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3E3EB1-D016-E4BE-1C8E-A27A1F74193A}"/>
              </a:ext>
            </a:extLst>
          </p:cNvPr>
          <p:cNvSpPr txBox="1"/>
          <p:nvPr/>
        </p:nvSpPr>
        <p:spPr>
          <a:xfrm>
            <a:off x="1369197" y="6031683"/>
            <a:ext cx="6545571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b="0" i="0" u="none" strike="noStrike" dirty="0">
                <a:solidFill>
                  <a:srgbClr val="000000"/>
                </a:solidFill>
                <a:effectLst/>
              </a:rPr>
              <a:t>Table 4: Base Lines model provided by Detectron2 with Mask R-CNN</a:t>
            </a:r>
            <a:endParaRPr lang="en-SG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5F59F0-E2CA-BD8B-695B-BE0D02181AF0}"/>
              </a:ext>
            </a:extLst>
          </p:cNvPr>
          <p:cNvSpPr txBox="1"/>
          <p:nvPr/>
        </p:nvSpPr>
        <p:spPr>
          <a:xfrm>
            <a:off x="1442904" y="1402039"/>
            <a:ext cx="5587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dirty="0"/>
              <a:t>Baseline model for Mask-RCNN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C03E67-1529-437C-0959-B48D5C3E336C}"/>
              </a:ext>
            </a:extLst>
          </p:cNvPr>
          <p:cNvSpPr/>
          <p:nvPr/>
        </p:nvSpPr>
        <p:spPr>
          <a:xfrm>
            <a:off x="1369197" y="5234730"/>
            <a:ext cx="6545571" cy="35233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565415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00"/>
    </mc:Choice>
    <mc:Fallback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25">
            <a:extLst>
              <a:ext uri="{FF2B5EF4-FFF2-40B4-BE49-F238E27FC236}">
                <a16:creationId xmlns:a16="http://schemas.microsoft.com/office/drawing/2014/main" id="{BC36CE3A-D824-92F5-C2EA-7F3B5A3174F5}"/>
              </a:ext>
            </a:extLst>
          </p:cNvPr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矩形 126">
            <a:extLst>
              <a:ext uri="{FF2B5EF4-FFF2-40B4-BE49-F238E27FC236}">
                <a16:creationId xmlns:a16="http://schemas.microsoft.com/office/drawing/2014/main" id="{604D498B-839D-317A-DEFA-C4D9524D7302}"/>
              </a:ext>
            </a:extLst>
          </p:cNvPr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128">
            <a:extLst>
              <a:ext uri="{FF2B5EF4-FFF2-40B4-BE49-F238E27FC236}">
                <a16:creationId xmlns:a16="http://schemas.microsoft.com/office/drawing/2014/main" id="{041D6398-1D0E-78B2-FB97-ABDCF7665EA6}"/>
              </a:ext>
            </a:extLst>
          </p:cNvPr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Rectangle 39">
            <a:extLst>
              <a:ext uri="{FF2B5EF4-FFF2-40B4-BE49-F238E27FC236}">
                <a16:creationId xmlns:a16="http://schemas.microsoft.com/office/drawing/2014/main" id="{1706D514-8BD9-A708-0DA3-359070794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2905" y="386715"/>
            <a:ext cx="6223449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Training Setup</a:t>
            </a:r>
            <a:endParaRPr lang="en-US" altLang="zh-CN" sz="3200" b="1" dirty="0">
              <a:solidFill>
                <a:srgbClr val="5C5D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ED1BF38-2913-148F-6556-2074508BDDD5}"/>
              </a:ext>
            </a:extLst>
          </p:cNvPr>
          <p:cNvSpPr txBox="1"/>
          <p:nvPr/>
        </p:nvSpPr>
        <p:spPr>
          <a:xfrm>
            <a:off x="1442905" y="1291905"/>
            <a:ext cx="92782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Pre-Processing</a:t>
            </a:r>
          </a:p>
          <a:p>
            <a:endParaRPr lang="en-SG" b="1" dirty="0"/>
          </a:p>
          <a:p>
            <a:r>
              <a:rPr lang="en-US" dirty="0"/>
              <a:t>To enhance the model's ability to detect document layouts in photo-taking form, the original dataset, which consists only of digital documents, may not be sufficient. Hence Image augmentation is applied randomly in each training iteration.</a:t>
            </a:r>
            <a:endParaRPr lang="en-US" b="1" dirty="0"/>
          </a:p>
          <a:p>
            <a:endParaRPr lang="en-SG" b="1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E503F8F8-B6C7-FB45-5824-9AE34FA42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119" y="3029503"/>
            <a:ext cx="2043185" cy="204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4CF66BE-78EE-3D5C-315B-6E83BBCCA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832" y="3029503"/>
            <a:ext cx="2043185" cy="2126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26B0E589-0AEB-2D5F-FB1E-E243A7C61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545" y="3029502"/>
            <a:ext cx="2031771" cy="204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CBA64424-7A10-CD47-3F7B-EF44E8540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844" y="3029502"/>
            <a:ext cx="2055203" cy="204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21C2A80-FE4F-0713-9001-3618A3494588}"/>
              </a:ext>
            </a:extLst>
          </p:cNvPr>
          <p:cNvSpPr txBox="1"/>
          <p:nvPr/>
        </p:nvSpPr>
        <p:spPr>
          <a:xfrm>
            <a:off x="1557119" y="5313680"/>
            <a:ext cx="2043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Original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D410E1-3D2E-94BE-F217-F14E3C4824C3}"/>
              </a:ext>
            </a:extLst>
          </p:cNvPr>
          <p:cNvSpPr txBox="1"/>
          <p:nvPr/>
        </p:nvSpPr>
        <p:spPr>
          <a:xfrm>
            <a:off x="4052815" y="5313680"/>
            <a:ext cx="2043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Brightness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10C44F-ADAE-FD41-D8C9-FC538DAEB80D}"/>
              </a:ext>
            </a:extLst>
          </p:cNvPr>
          <p:cNvSpPr txBox="1"/>
          <p:nvPr/>
        </p:nvSpPr>
        <p:spPr>
          <a:xfrm>
            <a:off x="6514837" y="5313680"/>
            <a:ext cx="20431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Anti-clockwise Rotation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BBE2B7-615E-623F-554F-3D5829E34672}"/>
              </a:ext>
            </a:extLst>
          </p:cNvPr>
          <p:cNvSpPr txBox="1"/>
          <p:nvPr/>
        </p:nvSpPr>
        <p:spPr>
          <a:xfrm>
            <a:off x="8976859" y="5313680"/>
            <a:ext cx="2043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/>
              <a:t>Clockwise Rotation</a:t>
            </a:r>
          </a:p>
        </p:txBody>
      </p:sp>
    </p:spTree>
    <p:extLst>
      <p:ext uri="{BB962C8B-B14F-4D97-AF65-F5344CB8AC3E}">
        <p14:creationId xmlns:p14="http://schemas.microsoft.com/office/powerpoint/2010/main" val="3775414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00"/>
    </mc:Choice>
    <mc:Fallback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/>
      <p:bldP spid="2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25">
            <a:extLst>
              <a:ext uri="{FF2B5EF4-FFF2-40B4-BE49-F238E27FC236}">
                <a16:creationId xmlns:a16="http://schemas.microsoft.com/office/drawing/2014/main" id="{0F7BBE5C-50FE-56CE-9735-8C972C6FDC40}"/>
              </a:ext>
            </a:extLst>
          </p:cNvPr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矩形 126">
            <a:extLst>
              <a:ext uri="{FF2B5EF4-FFF2-40B4-BE49-F238E27FC236}">
                <a16:creationId xmlns:a16="http://schemas.microsoft.com/office/drawing/2014/main" id="{33E2C084-5E6E-40D9-1D6F-CB61DE191C08}"/>
              </a:ext>
            </a:extLst>
          </p:cNvPr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128">
            <a:extLst>
              <a:ext uri="{FF2B5EF4-FFF2-40B4-BE49-F238E27FC236}">
                <a16:creationId xmlns:a16="http://schemas.microsoft.com/office/drawing/2014/main" id="{A0B05691-FDF8-4B68-DE80-3BCD6FF4E7DD}"/>
              </a:ext>
            </a:extLst>
          </p:cNvPr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Rectangle 39">
            <a:extLst>
              <a:ext uri="{FF2B5EF4-FFF2-40B4-BE49-F238E27FC236}">
                <a16:creationId xmlns:a16="http://schemas.microsoft.com/office/drawing/2014/main" id="{0F305D2E-EFEF-28C4-32C1-206AF587D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2905" y="386715"/>
            <a:ext cx="6223449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Training Setup</a:t>
            </a:r>
            <a:endParaRPr lang="en-US" altLang="zh-CN" sz="3200" b="1" dirty="0">
              <a:solidFill>
                <a:srgbClr val="5C5D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4C11A51-6C7A-FD78-6247-5A7BAE3EF8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5701389"/>
              </p:ext>
            </p:extLst>
          </p:nvPr>
        </p:nvGraphicFramePr>
        <p:xfrm>
          <a:off x="1758452" y="1734580"/>
          <a:ext cx="3491393" cy="4655267"/>
        </p:xfrm>
        <a:graphic>
          <a:graphicData uri="http://schemas.openxmlformats.org/drawingml/2006/table">
            <a:tbl>
              <a:tblPr/>
              <a:tblGrid>
                <a:gridCol w="1300716">
                  <a:extLst>
                    <a:ext uri="{9D8B030D-6E8A-4147-A177-3AD203B41FA5}">
                      <a16:colId xmlns:a16="http://schemas.microsoft.com/office/drawing/2014/main" val="2355746891"/>
                    </a:ext>
                  </a:extLst>
                </a:gridCol>
                <a:gridCol w="2190677">
                  <a:extLst>
                    <a:ext uri="{9D8B030D-6E8A-4147-A177-3AD203B41FA5}">
                      <a16:colId xmlns:a16="http://schemas.microsoft.com/office/drawing/2014/main" val="4293491471"/>
                    </a:ext>
                  </a:extLst>
                </a:gridCol>
              </a:tblGrid>
              <a:tr h="33483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Category</a:t>
                      </a:r>
                      <a:endParaRPr lang="en-SG" sz="1100" b="1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Item count</a:t>
                      </a:r>
                      <a:endParaRPr lang="en-SG" sz="1100" b="1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25745525"/>
                  </a:ext>
                </a:extLst>
              </a:tr>
              <a:tr h="33483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Caption</a:t>
                      </a:r>
                      <a:endParaRPr lang="en-SG" sz="11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19218</a:t>
                      </a:r>
                      <a:endParaRPr lang="en-SG" sz="11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43671393"/>
                  </a:ext>
                </a:extLst>
              </a:tr>
              <a:tr h="34683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List-item</a:t>
                      </a:r>
                      <a:endParaRPr lang="en-SG" sz="11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161818</a:t>
                      </a:r>
                      <a:endParaRPr lang="en-SG" sz="11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9807390"/>
                  </a:ext>
                </a:extLst>
              </a:tr>
              <a:tr h="34683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Picture</a:t>
                      </a:r>
                      <a:endParaRPr lang="en-SG" sz="11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39667</a:t>
                      </a:r>
                      <a:endParaRPr lang="en-SG" sz="11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6422191"/>
                  </a:ext>
                </a:extLst>
              </a:tr>
              <a:tr h="34683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Text</a:t>
                      </a:r>
                      <a:endParaRPr lang="en-SG" sz="11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431251</a:t>
                      </a:r>
                      <a:endParaRPr lang="en-SG" sz="11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1418502"/>
                  </a:ext>
                </a:extLst>
              </a:tr>
              <a:tr h="34683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Footnote</a:t>
                      </a:r>
                      <a:endParaRPr lang="en-SG" sz="11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5619</a:t>
                      </a:r>
                      <a:endParaRPr lang="en-SG" sz="11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6508441"/>
                  </a:ext>
                </a:extLst>
              </a:tr>
              <a:tr h="34683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Page-footer</a:t>
                      </a:r>
                      <a:endParaRPr lang="en-SG" sz="11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61313</a:t>
                      </a:r>
                      <a:endParaRPr lang="en-SG" sz="11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3272961"/>
                  </a:ext>
                </a:extLst>
              </a:tr>
              <a:tr h="43204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Section-header</a:t>
                      </a:r>
                      <a:endParaRPr lang="en-SG" sz="11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118590</a:t>
                      </a:r>
                      <a:endParaRPr lang="en-SG" sz="11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352327"/>
                  </a:ext>
                </a:extLst>
              </a:tr>
              <a:tr h="34683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Title</a:t>
                      </a:r>
                      <a:endParaRPr lang="en-SG" sz="11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4437</a:t>
                      </a:r>
                      <a:endParaRPr lang="en-SG" sz="11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9839291"/>
                  </a:ext>
                </a:extLst>
              </a:tr>
              <a:tr h="34683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Formula</a:t>
                      </a:r>
                      <a:endParaRPr lang="en-SG" sz="11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21167</a:t>
                      </a:r>
                      <a:endParaRPr lang="en-SG" sz="11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3694431"/>
                  </a:ext>
                </a:extLst>
              </a:tr>
              <a:tr h="43204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Page-header</a:t>
                      </a:r>
                      <a:endParaRPr lang="en-SG" sz="110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47973</a:t>
                      </a:r>
                      <a:endParaRPr lang="en-SG" sz="11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9035673"/>
                  </a:ext>
                </a:extLst>
              </a:tr>
              <a:tr h="34683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Table</a:t>
                      </a:r>
                      <a:endParaRPr lang="en-SG" sz="1100" dirty="0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30070</a:t>
                      </a:r>
                      <a:endParaRPr lang="en-SG" sz="1100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2946699"/>
                  </a:ext>
                </a:extLst>
              </a:tr>
              <a:tr h="34683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Total</a:t>
                      </a:r>
                      <a:endParaRPr lang="en-SG" sz="1100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941123</a:t>
                      </a:r>
                      <a:endParaRPr lang="en-SG" sz="1100" dirty="0">
                        <a:effectLst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026022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FE85E71-9049-A4B9-C7D4-EA3318A4BC83}"/>
              </a:ext>
            </a:extLst>
          </p:cNvPr>
          <p:cNvSpPr txBox="1"/>
          <p:nvPr/>
        </p:nvSpPr>
        <p:spPr>
          <a:xfrm>
            <a:off x="2096196" y="6389847"/>
            <a:ext cx="2815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0" u="none" strike="noStrike" dirty="0" err="1">
                <a:solidFill>
                  <a:srgbClr val="000000"/>
                </a:solidFill>
                <a:effectLst/>
              </a:rPr>
              <a:t>DocLayNet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</a:rPr>
              <a:t> train set category summary</a:t>
            </a:r>
            <a:endParaRPr lang="en-SG" sz="1200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9BC850D0-79FD-85EC-F7F2-0DBEC7C076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373799"/>
              </p:ext>
            </p:extLst>
          </p:nvPr>
        </p:nvGraphicFramePr>
        <p:xfrm>
          <a:off x="6654703" y="1734580"/>
          <a:ext cx="3528831" cy="3687431"/>
        </p:xfrm>
        <a:graphic>
          <a:graphicData uri="http://schemas.openxmlformats.org/drawingml/2006/table">
            <a:tbl>
              <a:tblPr/>
              <a:tblGrid>
                <a:gridCol w="1476955">
                  <a:extLst>
                    <a:ext uri="{9D8B030D-6E8A-4147-A177-3AD203B41FA5}">
                      <a16:colId xmlns:a16="http://schemas.microsoft.com/office/drawing/2014/main" val="1142754411"/>
                    </a:ext>
                  </a:extLst>
                </a:gridCol>
                <a:gridCol w="2051876">
                  <a:extLst>
                    <a:ext uri="{9D8B030D-6E8A-4147-A177-3AD203B41FA5}">
                      <a16:colId xmlns:a16="http://schemas.microsoft.com/office/drawing/2014/main" val="558514079"/>
                    </a:ext>
                  </a:extLst>
                </a:gridCol>
              </a:tblGrid>
              <a:tr h="356848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Parameter</a:t>
                      </a:r>
                      <a:endParaRPr lang="en-SG" sz="1100" b="1">
                        <a:effectLst/>
                        <a:latin typeface="+mn-lt"/>
                      </a:endParaRPr>
                    </a:p>
                  </a:txBody>
                  <a:tcPr marL="89212" marR="89212" marT="59475" marB="5947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Value</a:t>
                      </a:r>
                      <a:endParaRPr lang="en-SG" sz="1100" b="1" dirty="0">
                        <a:effectLst/>
                        <a:latin typeface="+mn-lt"/>
                      </a:endParaRPr>
                    </a:p>
                  </a:txBody>
                  <a:tcPr marL="89212" marR="89212" marT="59475" marB="5947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3903340"/>
                  </a:ext>
                </a:extLst>
              </a:tr>
              <a:tr h="594747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Base line model</a:t>
                      </a:r>
                      <a:endParaRPr lang="en-SG" sz="1100" dirty="0">
                        <a:effectLst/>
                        <a:latin typeface="+mn-lt"/>
                      </a:endParaRPr>
                    </a:p>
                  </a:txBody>
                  <a:tcPr marL="89212" marR="89212" marT="59475" marB="5947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mask_rcnn_R_101_FPN_3x</a:t>
                      </a:r>
                      <a:endParaRPr lang="nb-NO" sz="1100">
                        <a:effectLst/>
                        <a:latin typeface="+mn-lt"/>
                      </a:endParaRPr>
                    </a:p>
                  </a:txBody>
                  <a:tcPr marL="89212" marR="89212" marT="59475" marB="5947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66736838"/>
                  </a:ext>
                </a:extLst>
              </a:tr>
              <a:tr h="594747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Number of Class</a:t>
                      </a:r>
                      <a:endParaRPr lang="en-SG" sz="1100">
                        <a:effectLst/>
                        <a:latin typeface="+mn-lt"/>
                      </a:endParaRPr>
                    </a:p>
                  </a:txBody>
                  <a:tcPr marL="89212" marR="89212" marT="59475" marB="5947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11</a:t>
                      </a:r>
                      <a:endParaRPr lang="en-SG" sz="1100">
                        <a:effectLst/>
                        <a:latin typeface="+mn-lt"/>
                      </a:endParaRPr>
                    </a:p>
                  </a:txBody>
                  <a:tcPr marL="89212" marR="89212" marT="59475" marB="5947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7246211"/>
                  </a:ext>
                </a:extLst>
              </a:tr>
              <a:tr h="594747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Image per Iteration</a:t>
                      </a:r>
                      <a:endParaRPr lang="en-SG" sz="1100">
                        <a:effectLst/>
                        <a:latin typeface="+mn-lt"/>
                      </a:endParaRPr>
                    </a:p>
                  </a:txBody>
                  <a:tcPr marL="89212" marR="89212" marT="59475" marB="5947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SG" sz="1100">
                        <a:effectLst/>
                        <a:latin typeface="+mn-lt"/>
                      </a:endParaRPr>
                    </a:p>
                  </a:txBody>
                  <a:tcPr marL="89212" marR="89212" marT="59475" marB="5947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2592757"/>
                  </a:ext>
                </a:extLst>
              </a:tr>
              <a:tr h="1189494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Iteration</a:t>
                      </a:r>
                      <a:endParaRPr lang="en-SG" sz="1100" dirty="0">
                        <a:effectLst/>
                        <a:latin typeface="+mn-lt"/>
                      </a:endParaRPr>
                    </a:p>
                  </a:txBody>
                  <a:tcPr marL="89212" marR="89212" marT="59475" marB="5947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Per training &gt;= 60000</a:t>
                      </a:r>
                      <a:endParaRPr lang="en-US" sz="1100" dirty="0">
                        <a:effectLst/>
                        <a:latin typeface="+mn-lt"/>
                      </a:endParaRPr>
                    </a:p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br>
                        <a:rPr lang="en-US" sz="1100" dirty="0">
                          <a:effectLst/>
                          <a:latin typeface="+mn-lt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Final iteration = 1460000</a:t>
                      </a:r>
                      <a:endParaRPr lang="en-US" sz="1100" dirty="0">
                        <a:effectLst/>
                        <a:latin typeface="+mn-lt"/>
                      </a:endParaRPr>
                    </a:p>
                  </a:txBody>
                  <a:tcPr marL="89212" marR="89212" marT="59475" marB="5947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94721816"/>
                  </a:ext>
                </a:extLst>
              </a:tr>
              <a:tr h="356848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Learning Rate</a:t>
                      </a:r>
                      <a:endParaRPr lang="en-SG" sz="1100">
                        <a:effectLst/>
                        <a:latin typeface="+mn-lt"/>
                      </a:endParaRPr>
                    </a:p>
                  </a:txBody>
                  <a:tcPr marL="89212" marR="89212" marT="59475" marB="5947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0.00025</a:t>
                      </a:r>
                      <a:endParaRPr lang="en-SG" sz="1100" dirty="0">
                        <a:effectLst/>
                        <a:latin typeface="+mn-lt"/>
                      </a:endParaRPr>
                    </a:p>
                  </a:txBody>
                  <a:tcPr marL="89212" marR="89212" marT="59475" marB="59475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8799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9689316A-144A-3BEA-86E8-A81DE943D195}"/>
              </a:ext>
            </a:extLst>
          </p:cNvPr>
          <p:cNvSpPr txBox="1"/>
          <p:nvPr/>
        </p:nvSpPr>
        <p:spPr>
          <a:xfrm>
            <a:off x="6590080" y="5499470"/>
            <a:ext cx="36580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100" b="0" i="0" u="none" strike="noStrike" dirty="0">
                <a:solidFill>
                  <a:srgbClr val="000000"/>
                </a:solidFill>
                <a:effectLst/>
              </a:rPr>
              <a:t>Training parameter for Layout Model</a:t>
            </a:r>
            <a:endParaRPr lang="en-SG" sz="11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DF96A9-EF64-348D-B054-6823262825AE}"/>
              </a:ext>
            </a:extLst>
          </p:cNvPr>
          <p:cNvSpPr txBox="1"/>
          <p:nvPr/>
        </p:nvSpPr>
        <p:spPr>
          <a:xfrm>
            <a:off x="1442905" y="1107122"/>
            <a:ext cx="9348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Layout Detection Model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0053651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00"/>
    </mc:Choice>
    <mc:Fallback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25">
            <a:extLst>
              <a:ext uri="{FF2B5EF4-FFF2-40B4-BE49-F238E27FC236}">
                <a16:creationId xmlns:a16="http://schemas.microsoft.com/office/drawing/2014/main" id="{D4BC0AEC-142E-94E9-7167-752EEE32E538}"/>
              </a:ext>
            </a:extLst>
          </p:cNvPr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矩形 126">
            <a:extLst>
              <a:ext uri="{FF2B5EF4-FFF2-40B4-BE49-F238E27FC236}">
                <a16:creationId xmlns:a16="http://schemas.microsoft.com/office/drawing/2014/main" id="{BA2A3E86-6F87-B88A-16A2-E3F05C38A8F7}"/>
              </a:ext>
            </a:extLst>
          </p:cNvPr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128">
            <a:extLst>
              <a:ext uri="{FF2B5EF4-FFF2-40B4-BE49-F238E27FC236}">
                <a16:creationId xmlns:a16="http://schemas.microsoft.com/office/drawing/2014/main" id="{283AB5D7-C5D1-4FFE-F39D-75BF250096DF}"/>
              </a:ext>
            </a:extLst>
          </p:cNvPr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Rectangle 39">
            <a:extLst>
              <a:ext uri="{FF2B5EF4-FFF2-40B4-BE49-F238E27FC236}">
                <a16:creationId xmlns:a16="http://schemas.microsoft.com/office/drawing/2014/main" id="{7F97C589-53B7-9298-F479-D40DA72807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2905" y="386715"/>
            <a:ext cx="6223449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Training Setup</a:t>
            </a:r>
            <a:endParaRPr lang="en-US" altLang="zh-CN" sz="3200" b="1" dirty="0">
              <a:solidFill>
                <a:srgbClr val="5C5D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F5662D-8446-5384-07C3-5B440EF5BC6E}"/>
              </a:ext>
            </a:extLst>
          </p:cNvPr>
          <p:cNvSpPr txBox="1"/>
          <p:nvPr/>
        </p:nvSpPr>
        <p:spPr>
          <a:xfrm>
            <a:off x="1442905" y="1107122"/>
            <a:ext cx="92782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Document Detection Model</a:t>
            </a:r>
          </a:p>
          <a:p>
            <a:endParaRPr lang="en-SG" b="1" dirty="0"/>
          </a:p>
          <a:p>
            <a:endParaRPr lang="en-SG" dirty="0"/>
          </a:p>
          <a:p>
            <a:endParaRPr lang="en-SG" dirty="0"/>
          </a:p>
          <a:p>
            <a:endParaRPr lang="en-SG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8057B55-DA95-2B21-E2A0-357CF0B002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1304077"/>
              </p:ext>
            </p:extLst>
          </p:nvPr>
        </p:nvGraphicFramePr>
        <p:xfrm>
          <a:off x="5846882" y="1905724"/>
          <a:ext cx="3976626" cy="3446454"/>
        </p:xfrm>
        <a:graphic>
          <a:graphicData uri="http://schemas.openxmlformats.org/drawingml/2006/table">
            <a:tbl>
              <a:tblPr/>
              <a:tblGrid>
                <a:gridCol w="1664374">
                  <a:extLst>
                    <a:ext uri="{9D8B030D-6E8A-4147-A177-3AD203B41FA5}">
                      <a16:colId xmlns:a16="http://schemas.microsoft.com/office/drawing/2014/main" val="3726959822"/>
                    </a:ext>
                  </a:extLst>
                </a:gridCol>
                <a:gridCol w="2312252">
                  <a:extLst>
                    <a:ext uri="{9D8B030D-6E8A-4147-A177-3AD203B41FA5}">
                      <a16:colId xmlns:a16="http://schemas.microsoft.com/office/drawing/2014/main" val="2238797968"/>
                    </a:ext>
                  </a:extLst>
                </a:gridCol>
              </a:tblGrid>
              <a:tr h="430807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Parameter</a:t>
                      </a:r>
                      <a:endParaRPr lang="en-SG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Value</a:t>
                      </a:r>
                      <a:endParaRPr lang="en-SG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9411244"/>
                  </a:ext>
                </a:extLst>
              </a:tr>
              <a:tr h="718011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Base line model</a:t>
                      </a:r>
                      <a:endParaRPr lang="en-SG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b-NO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mask_rcnn_R_101_FPN_3x</a:t>
                      </a:r>
                      <a:endParaRPr lang="nb-NO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1289554"/>
                  </a:ext>
                </a:extLst>
              </a:tr>
              <a:tr h="718011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Number of Class</a:t>
                      </a:r>
                      <a:endParaRPr lang="en-SG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SG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1394650"/>
                  </a:ext>
                </a:extLst>
              </a:tr>
              <a:tr h="718011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Image per Iteration</a:t>
                      </a:r>
                      <a:endParaRPr lang="en-SG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SG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66479076"/>
                  </a:ext>
                </a:extLst>
              </a:tr>
              <a:tr h="430807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Iteration</a:t>
                      </a:r>
                      <a:endParaRPr lang="en-SG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80000</a:t>
                      </a:r>
                      <a:endParaRPr lang="en-SG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9982528"/>
                  </a:ext>
                </a:extLst>
              </a:tr>
              <a:tr h="430807"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Learning Rate</a:t>
                      </a:r>
                      <a:endParaRPr lang="en-SG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0.00025</a:t>
                      </a:r>
                      <a:endParaRPr lang="en-SG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0385376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63D57D10-5783-D1B5-307D-444B5CDFF1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2444847"/>
              </p:ext>
            </p:extLst>
          </p:nvPr>
        </p:nvGraphicFramePr>
        <p:xfrm>
          <a:off x="1702266" y="2584450"/>
          <a:ext cx="3491393" cy="669666"/>
        </p:xfrm>
        <a:graphic>
          <a:graphicData uri="http://schemas.openxmlformats.org/drawingml/2006/table">
            <a:tbl>
              <a:tblPr/>
              <a:tblGrid>
                <a:gridCol w="1300716">
                  <a:extLst>
                    <a:ext uri="{9D8B030D-6E8A-4147-A177-3AD203B41FA5}">
                      <a16:colId xmlns:a16="http://schemas.microsoft.com/office/drawing/2014/main" val="1802886083"/>
                    </a:ext>
                  </a:extLst>
                </a:gridCol>
                <a:gridCol w="2190677">
                  <a:extLst>
                    <a:ext uri="{9D8B030D-6E8A-4147-A177-3AD203B41FA5}">
                      <a16:colId xmlns:a16="http://schemas.microsoft.com/office/drawing/2014/main" val="2697693071"/>
                    </a:ext>
                  </a:extLst>
                </a:gridCol>
              </a:tblGrid>
              <a:tr h="33483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Category</a:t>
                      </a:r>
                      <a:endParaRPr lang="en-SG" sz="1100" b="1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Item count</a:t>
                      </a:r>
                      <a:endParaRPr lang="en-SG" sz="1100" b="1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91912553"/>
                  </a:ext>
                </a:extLst>
              </a:tr>
              <a:tr h="33483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Document</a:t>
                      </a:r>
                      <a:endParaRPr lang="en-SG" sz="11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</a:t>
                      </a:r>
                      <a:endParaRPr lang="en-SG" sz="1100" dirty="0">
                        <a:effectLst/>
                        <a:latin typeface="+mn-lt"/>
                      </a:endParaRPr>
                    </a:p>
                  </a:txBody>
                  <a:tcPr marL="68580" marR="685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409680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293F294-5E0F-C1B0-F266-A7EFF082FF23}"/>
              </a:ext>
            </a:extLst>
          </p:cNvPr>
          <p:cNvSpPr txBox="1"/>
          <p:nvPr/>
        </p:nvSpPr>
        <p:spPr>
          <a:xfrm>
            <a:off x="1702266" y="3429000"/>
            <a:ext cx="349139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0" i="0" u="none" strike="noStrike" dirty="0" err="1">
                <a:solidFill>
                  <a:srgbClr val="000000"/>
                </a:solidFill>
                <a:effectLst/>
              </a:rPr>
              <a:t>WarpDoc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</a:rPr>
              <a:t> manual label train set category summary</a:t>
            </a:r>
            <a:endParaRPr lang="en-SG" sz="11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374DBB-BB14-3C6E-B1A5-8E79EA6340C6}"/>
              </a:ext>
            </a:extLst>
          </p:cNvPr>
          <p:cNvSpPr txBox="1"/>
          <p:nvPr/>
        </p:nvSpPr>
        <p:spPr>
          <a:xfrm>
            <a:off x="6006157" y="5489268"/>
            <a:ext cx="365807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100" b="0" i="0" u="none" strike="noStrike" dirty="0">
                <a:solidFill>
                  <a:srgbClr val="000000"/>
                </a:solidFill>
                <a:effectLst/>
              </a:rPr>
              <a:t>Training parameter for Document Model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3865068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00"/>
    </mc:Choice>
    <mc:Fallback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9">
            <a:extLst>
              <a:ext uri="{FF2B5EF4-FFF2-40B4-BE49-F238E27FC236}">
                <a16:creationId xmlns:a16="http://schemas.microsoft.com/office/drawing/2014/main" id="{A8F4ED78-FC40-39D7-C68F-5676EDA19D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2325" y="3132455"/>
            <a:ext cx="2877185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Evaluation AP on IOU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Prediction Experiment</a:t>
            </a:r>
          </a:p>
          <a:p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None/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直接连接符 21">
            <a:extLst>
              <a:ext uri="{FF2B5EF4-FFF2-40B4-BE49-F238E27FC236}">
                <a16:creationId xmlns:a16="http://schemas.microsoft.com/office/drawing/2014/main" id="{3CACC78B-A535-0EE0-64B6-2F4513ED2EA6}"/>
              </a:ext>
            </a:extLst>
          </p:cNvPr>
          <p:cNvCxnSpPr/>
          <p:nvPr/>
        </p:nvCxnSpPr>
        <p:spPr>
          <a:xfrm>
            <a:off x="5637491" y="3214547"/>
            <a:ext cx="0" cy="4711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1">
            <a:extLst>
              <a:ext uri="{FF2B5EF4-FFF2-40B4-BE49-F238E27FC236}">
                <a16:creationId xmlns:a16="http://schemas.microsoft.com/office/drawing/2014/main" id="{3B8634A1-8602-CB93-929F-F0A86C7A8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58490" y="3244215"/>
            <a:ext cx="2141220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Result Summary</a:t>
            </a:r>
            <a:endParaRPr kumimoji="0" lang="en-US" altLang="zh-CN" b="1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4807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00"/>
    </mc:Choice>
    <mc:Fallback>
      <p:transition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25">
            <a:extLst>
              <a:ext uri="{FF2B5EF4-FFF2-40B4-BE49-F238E27FC236}">
                <a16:creationId xmlns:a16="http://schemas.microsoft.com/office/drawing/2014/main" id="{0C0CCE05-2E4D-6BB4-FA9F-4D194384517B}"/>
              </a:ext>
            </a:extLst>
          </p:cNvPr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矩形 126">
            <a:extLst>
              <a:ext uri="{FF2B5EF4-FFF2-40B4-BE49-F238E27FC236}">
                <a16:creationId xmlns:a16="http://schemas.microsoft.com/office/drawing/2014/main" id="{C4F3F525-3DA3-E083-10CA-D797E13E5B00}"/>
              </a:ext>
            </a:extLst>
          </p:cNvPr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128">
            <a:extLst>
              <a:ext uri="{FF2B5EF4-FFF2-40B4-BE49-F238E27FC236}">
                <a16:creationId xmlns:a16="http://schemas.microsoft.com/office/drawing/2014/main" id="{0DF71354-E8E0-6AD0-0A43-EC604D413975}"/>
              </a:ext>
            </a:extLst>
          </p:cNvPr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Rectangle 39">
            <a:extLst>
              <a:ext uri="{FF2B5EF4-FFF2-40B4-BE49-F238E27FC236}">
                <a16:creationId xmlns:a16="http://schemas.microsoft.com/office/drawing/2014/main" id="{94E6B858-E2C9-5639-0F98-C096B640D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2905" y="386715"/>
            <a:ext cx="622344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Evaluation AP on IOU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EAEEF5-3D10-F2F3-F09F-581451362DBC}"/>
              </a:ext>
            </a:extLst>
          </p:cNvPr>
          <p:cNvSpPr txBox="1"/>
          <p:nvPr/>
        </p:nvSpPr>
        <p:spPr>
          <a:xfrm>
            <a:off x="1442905" y="1325461"/>
            <a:ext cx="906850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</a:rPr>
              <a:t>E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valuation result metric will use the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</a:rPr>
              <a:t>IoU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 value to calculate the Average Precision (AP) for each category. </a:t>
            </a: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00000"/>
              </a:solidFill>
            </a:endParaRPr>
          </a:p>
          <a:p>
            <a:pPr algn="just" rtl="0">
              <a:spcBef>
                <a:spcPts val="0"/>
              </a:spcBef>
              <a:spcAft>
                <a:spcPts val="0"/>
              </a:spcAft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The AP will use the 10 threshold </a:t>
            </a:r>
            <a:r>
              <a:rPr lang="en-US" sz="1800" b="0" i="0" u="none" strike="noStrike" dirty="0" err="1">
                <a:solidFill>
                  <a:srgbClr val="000000"/>
                </a:solidFill>
                <a:effectLst/>
              </a:rPr>
              <a:t>IoU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 value: 0.5, 0.55, 0.6, 0.65, 0.7, 0.75, 0.8, 0.85, 0.9, 0.95 and average the output value.</a:t>
            </a:r>
            <a:endParaRPr lang="en-US" b="0" dirty="0">
              <a:effectLst/>
            </a:endParaRPr>
          </a:p>
          <a:p>
            <a:br>
              <a:rPr lang="en-US" dirty="0"/>
            </a:br>
            <a:endParaRPr lang="en-SG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D8BD971-19FB-3D7A-46B0-48D102E75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380" y="3429000"/>
            <a:ext cx="3209925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0399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00"/>
    </mc:Choice>
    <mc:Fallback>
      <p:transition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1"/>
          <p:cNvSpPr>
            <a:spLocks noChangeArrowheads="1"/>
          </p:cNvSpPr>
          <p:nvPr/>
        </p:nvSpPr>
        <p:spPr bwMode="auto">
          <a:xfrm>
            <a:off x="2819963" y="3187116"/>
            <a:ext cx="1662765" cy="4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di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Agenda</a:t>
            </a:r>
            <a:endParaRPr kumimoji="0" lang="zh-CN" altLang="en-US" sz="2800" b="1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Line 36"/>
          <p:cNvSpPr>
            <a:spLocks noChangeShapeType="1"/>
          </p:cNvSpPr>
          <p:nvPr/>
        </p:nvSpPr>
        <p:spPr bwMode="auto">
          <a:xfrm>
            <a:off x="2885367" y="3659442"/>
            <a:ext cx="1602441" cy="0"/>
          </a:xfrm>
          <a:prstGeom prst="line">
            <a:avLst/>
          </a:pr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5664125" y="1372002"/>
            <a:ext cx="3290645" cy="645160"/>
            <a:chOff x="8920" y="2500"/>
            <a:chExt cx="5182" cy="1016"/>
          </a:xfrm>
        </p:grpSpPr>
        <p:sp>
          <p:nvSpPr>
            <p:cNvPr id="20" name="Rectangle 39"/>
            <p:cNvSpPr>
              <a:spLocks noChangeArrowheads="1"/>
            </p:cNvSpPr>
            <p:nvPr/>
          </p:nvSpPr>
          <p:spPr bwMode="auto">
            <a:xfrm>
              <a:off x="10587" y="2790"/>
              <a:ext cx="3515" cy="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Introduction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TextBox 9"/>
            <p:cNvSpPr txBox="1"/>
            <p:nvPr/>
          </p:nvSpPr>
          <p:spPr>
            <a:xfrm>
              <a:off x="8920" y="2500"/>
              <a:ext cx="94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cxnSp>
          <p:nvCxnSpPr>
            <p:cNvPr id="22" name="直接连接符 21"/>
            <p:cNvCxnSpPr/>
            <p:nvPr/>
          </p:nvCxnSpPr>
          <p:spPr>
            <a:xfrm>
              <a:off x="10170" y="2637"/>
              <a:ext cx="0" cy="742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Group 6"/>
          <p:cNvGrpSpPr/>
          <p:nvPr/>
        </p:nvGrpSpPr>
        <p:grpSpPr>
          <a:xfrm>
            <a:off x="5636503" y="2099077"/>
            <a:ext cx="3318490" cy="645160"/>
            <a:chOff x="8876" y="4168"/>
            <a:chExt cx="5226" cy="1016"/>
          </a:xfrm>
        </p:grpSpPr>
        <p:sp>
          <p:nvSpPr>
            <p:cNvPr id="23" name="Rectangle 39"/>
            <p:cNvSpPr>
              <a:spLocks noChangeArrowheads="1"/>
            </p:cNvSpPr>
            <p:nvPr/>
          </p:nvSpPr>
          <p:spPr bwMode="auto">
            <a:xfrm>
              <a:off x="10587" y="4458"/>
              <a:ext cx="3515" cy="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Literature Review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TextBox 12"/>
            <p:cNvSpPr txBox="1"/>
            <p:nvPr/>
          </p:nvSpPr>
          <p:spPr>
            <a:xfrm>
              <a:off x="8876" y="4168"/>
              <a:ext cx="1035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10170" y="4305"/>
              <a:ext cx="0" cy="742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5629835" y="2854727"/>
            <a:ext cx="3325158" cy="645160"/>
            <a:chOff x="8866" y="5896"/>
            <a:chExt cx="5236" cy="1016"/>
          </a:xfrm>
        </p:grpSpPr>
        <p:sp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10587" y="6193"/>
              <a:ext cx="3515" cy="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Implementation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TextBox 18"/>
            <p:cNvSpPr txBox="1"/>
            <p:nvPr/>
          </p:nvSpPr>
          <p:spPr>
            <a:xfrm>
              <a:off x="8866" y="5896"/>
              <a:ext cx="1056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10170" y="6040"/>
              <a:ext cx="0" cy="742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636821" y="3611012"/>
            <a:ext cx="3318172" cy="645160"/>
            <a:chOff x="8877" y="7564"/>
            <a:chExt cx="5225" cy="1016"/>
          </a:xfrm>
        </p:grpSpPr>
        <p:sp>
          <p:nvSpPr>
            <p:cNvPr id="29" name="Rectangle 39"/>
            <p:cNvSpPr>
              <a:spLocks noChangeArrowheads="1"/>
            </p:cNvSpPr>
            <p:nvPr/>
          </p:nvSpPr>
          <p:spPr bwMode="auto">
            <a:xfrm>
              <a:off x="10587" y="7867"/>
              <a:ext cx="3515" cy="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Result Summary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TextBox 21"/>
            <p:cNvSpPr txBox="1"/>
            <p:nvPr/>
          </p:nvSpPr>
          <p:spPr>
            <a:xfrm>
              <a:off x="8877" y="7564"/>
              <a:ext cx="1034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10170" y="7714"/>
              <a:ext cx="0" cy="742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5628640" y="4324350"/>
            <a:ext cx="3326130" cy="645160"/>
            <a:chOff x="8864" y="8825"/>
            <a:chExt cx="5238" cy="1016"/>
          </a:xfrm>
        </p:grpSpPr>
        <p:sp>
          <p:nvSpPr>
            <p:cNvPr id="2" name="Rectangle 39"/>
            <p:cNvSpPr>
              <a:spLocks noChangeArrowheads="1"/>
            </p:cNvSpPr>
            <p:nvPr/>
          </p:nvSpPr>
          <p:spPr bwMode="auto">
            <a:xfrm>
              <a:off x="10587" y="9107"/>
              <a:ext cx="3515" cy="4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>
                <a:buFont typeface="Arial" panose="020B0604020202020204" pitchFamily="34" charset="0"/>
                <a:buNone/>
              </a:pPr>
              <a:r>
                <a:rPr lang="en-US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Conclusion</a:t>
              </a:r>
              <a:endParaRPr lang="en-US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" name="TextBox 21"/>
            <p:cNvSpPr txBox="1"/>
            <p:nvPr/>
          </p:nvSpPr>
          <p:spPr>
            <a:xfrm>
              <a:off x="8864" y="8825"/>
              <a:ext cx="1060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Impact" panose="020B0806030902050204" pitchFamily="34" charset="0"/>
                </a:rPr>
                <a:t>05</a:t>
              </a:r>
            </a:p>
          </p:txBody>
        </p:sp>
        <p:cxnSp>
          <p:nvCxnSpPr>
            <p:cNvPr id="4" name="直接连接符 30"/>
            <p:cNvCxnSpPr/>
            <p:nvPr/>
          </p:nvCxnSpPr>
          <p:spPr>
            <a:xfrm>
              <a:off x="10170" y="8962"/>
              <a:ext cx="0" cy="742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00"/>
    </mc:Choice>
    <mc:Fallback>
      <p:transition advTm="5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25">
            <a:extLst>
              <a:ext uri="{FF2B5EF4-FFF2-40B4-BE49-F238E27FC236}">
                <a16:creationId xmlns:a16="http://schemas.microsoft.com/office/drawing/2014/main" id="{C7AD7F23-198D-7622-CD0C-F028FDD9005A}"/>
              </a:ext>
            </a:extLst>
          </p:cNvPr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矩形 126">
            <a:extLst>
              <a:ext uri="{FF2B5EF4-FFF2-40B4-BE49-F238E27FC236}">
                <a16:creationId xmlns:a16="http://schemas.microsoft.com/office/drawing/2014/main" id="{1A5618FA-27AE-6FB1-8340-EDB359AFF67A}"/>
              </a:ext>
            </a:extLst>
          </p:cNvPr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128">
            <a:extLst>
              <a:ext uri="{FF2B5EF4-FFF2-40B4-BE49-F238E27FC236}">
                <a16:creationId xmlns:a16="http://schemas.microsoft.com/office/drawing/2014/main" id="{E760DC5F-72BC-13DC-BB3F-EF8F4D0E23E8}"/>
              </a:ext>
            </a:extLst>
          </p:cNvPr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Rectangle 39">
            <a:extLst>
              <a:ext uri="{FF2B5EF4-FFF2-40B4-BE49-F238E27FC236}">
                <a16:creationId xmlns:a16="http://schemas.microsoft.com/office/drawing/2014/main" id="{0B7A9D17-1CC8-190C-F0AC-A65FDF033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2905" y="386715"/>
            <a:ext cx="622344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Evaluation AP on IOU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F87152-01C5-FF40-41CB-E4B51172F777}"/>
              </a:ext>
            </a:extLst>
          </p:cNvPr>
          <p:cNvSpPr txBox="1"/>
          <p:nvPr/>
        </p:nvSpPr>
        <p:spPr>
          <a:xfrm>
            <a:off x="1442905" y="1107122"/>
            <a:ext cx="9348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Layout Detection Model</a:t>
            </a:r>
            <a:endParaRPr lang="en-SG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730A1AD-351F-1666-612B-A42B20D1FE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160274"/>
              </p:ext>
            </p:extLst>
          </p:nvPr>
        </p:nvGraphicFramePr>
        <p:xfrm>
          <a:off x="1568305" y="1704418"/>
          <a:ext cx="2911416" cy="4351336"/>
        </p:xfrm>
        <a:graphic>
          <a:graphicData uri="http://schemas.openxmlformats.org/drawingml/2006/table">
            <a:tbl>
              <a:tblPr/>
              <a:tblGrid>
                <a:gridCol w="1084645">
                  <a:extLst>
                    <a:ext uri="{9D8B030D-6E8A-4147-A177-3AD203B41FA5}">
                      <a16:colId xmlns:a16="http://schemas.microsoft.com/office/drawing/2014/main" val="2452028163"/>
                    </a:ext>
                  </a:extLst>
                </a:gridCol>
                <a:gridCol w="1826771">
                  <a:extLst>
                    <a:ext uri="{9D8B030D-6E8A-4147-A177-3AD203B41FA5}">
                      <a16:colId xmlns:a16="http://schemas.microsoft.com/office/drawing/2014/main" val="4138036795"/>
                    </a:ext>
                  </a:extLst>
                </a:gridCol>
              </a:tblGrid>
              <a:tr h="34703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Category</a:t>
                      </a:r>
                      <a:endParaRPr lang="en-SG" sz="1100" dirty="0">
                        <a:effectLst/>
                        <a:latin typeface="+mn-lt"/>
                      </a:endParaRPr>
                    </a:p>
                  </a:txBody>
                  <a:tcPr marL="60064" marR="60064" marT="40043" marB="4004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Item Count</a:t>
                      </a:r>
                      <a:endParaRPr lang="en-US" sz="1100" dirty="0">
                        <a:effectLst/>
                        <a:latin typeface="+mn-lt"/>
                      </a:endParaRPr>
                    </a:p>
                  </a:txBody>
                  <a:tcPr marL="60064" marR="60064" marT="40043" marB="4004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6400089"/>
                  </a:ext>
                </a:extLst>
              </a:tr>
              <a:tr h="31033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Caption</a:t>
                      </a:r>
                      <a:endParaRPr lang="en-SG" sz="1100">
                        <a:effectLst/>
                        <a:latin typeface="+mn-lt"/>
                      </a:endParaRPr>
                    </a:p>
                  </a:txBody>
                  <a:tcPr marL="60064" marR="60064" marT="40043" marB="4004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1763</a:t>
                      </a:r>
                      <a:endParaRPr lang="en-SG" sz="1100">
                        <a:effectLst/>
                        <a:latin typeface="+mn-lt"/>
                      </a:endParaRPr>
                    </a:p>
                  </a:txBody>
                  <a:tcPr marL="60064" marR="60064" marT="40043" marB="4004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2970899"/>
                  </a:ext>
                </a:extLst>
              </a:tr>
              <a:tr h="32145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List-item</a:t>
                      </a:r>
                      <a:endParaRPr lang="en-SG" sz="1100">
                        <a:effectLst/>
                        <a:latin typeface="+mn-lt"/>
                      </a:endParaRPr>
                    </a:p>
                  </a:txBody>
                  <a:tcPr marL="60064" marR="60064" marT="40043" marB="4004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13320</a:t>
                      </a:r>
                      <a:endParaRPr lang="en-SG" sz="1100">
                        <a:effectLst/>
                        <a:latin typeface="+mn-lt"/>
                      </a:endParaRPr>
                    </a:p>
                  </a:txBody>
                  <a:tcPr marL="60064" marR="60064" marT="40043" marB="4004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4290084"/>
                  </a:ext>
                </a:extLst>
              </a:tr>
              <a:tr h="32145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Picture</a:t>
                      </a:r>
                      <a:endParaRPr lang="en-SG" sz="1100">
                        <a:effectLst/>
                        <a:latin typeface="+mn-lt"/>
                      </a:endParaRPr>
                    </a:p>
                  </a:txBody>
                  <a:tcPr marL="60064" marR="60064" marT="40043" marB="4004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2775</a:t>
                      </a:r>
                      <a:endParaRPr lang="en-SG" sz="1100" dirty="0">
                        <a:effectLst/>
                        <a:latin typeface="+mn-lt"/>
                      </a:endParaRPr>
                    </a:p>
                  </a:txBody>
                  <a:tcPr marL="60064" marR="60064" marT="40043" marB="4004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8131631"/>
                  </a:ext>
                </a:extLst>
              </a:tr>
              <a:tr h="32145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Text</a:t>
                      </a:r>
                      <a:endParaRPr lang="en-SG" sz="1100">
                        <a:effectLst/>
                        <a:latin typeface="+mn-lt"/>
                      </a:endParaRPr>
                    </a:p>
                  </a:txBody>
                  <a:tcPr marL="60064" marR="60064" marT="40043" marB="4004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49186</a:t>
                      </a:r>
                      <a:endParaRPr lang="en-SG" sz="1100">
                        <a:effectLst/>
                        <a:latin typeface="+mn-lt"/>
                      </a:endParaRPr>
                    </a:p>
                  </a:txBody>
                  <a:tcPr marL="60064" marR="60064" marT="40043" marB="4004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5327254"/>
                  </a:ext>
                </a:extLst>
              </a:tr>
              <a:tr h="32145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Footnote</a:t>
                      </a:r>
                      <a:endParaRPr lang="en-SG" sz="1100">
                        <a:effectLst/>
                        <a:latin typeface="+mn-lt"/>
                      </a:endParaRPr>
                    </a:p>
                  </a:txBody>
                  <a:tcPr marL="60064" marR="60064" marT="40043" marB="4004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312</a:t>
                      </a:r>
                      <a:endParaRPr lang="en-SG" sz="1100">
                        <a:effectLst/>
                        <a:latin typeface="+mn-lt"/>
                      </a:endParaRPr>
                    </a:p>
                  </a:txBody>
                  <a:tcPr marL="60064" marR="60064" marT="40043" marB="4004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9757545"/>
                  </a:ext>
                </a:extLst>
              </a:tr>
              <a:tr h="32145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Page-footer</a:t>
                      </a:r>
                      <a:endParaRPr lang="en-SG" sz="1100">
                        <a:effectLst/>
                        <a:latin typeface="+mn-lt"/>
                      </a:endParaRPr>
                    </a:p>
                  </a:txBody>
                  <a:tcPr marL="60064" marR="60064" marT="40043" marB="4004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5571</a:t>
                      </a:r>
                      <a:endParaRPr lang="en-SG" sz="1100" dirty="0">
                        <a:effectLst/>
                        <a:latin typeface="+mn-lt"/>
                      </a:endParaRPr>
                    </a:p>
                  </a:txBody>
                  <a:tcPr marL="60064" marR="60064" marT="40043" marB="4004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4041741"/>
                  </a:ext>
                </a:extLst>
              </a:tr>
              <a:tr h="40043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Section-header</a:t>
                      </a:r>
                      <a:endParaRPr lang="en-SG" sz="1100">
                        <a:effectLst/>
                        <a:latin typeface="+mn-lt"/>
                      </a:endParaRPr>
                    </a:p>
                  </a:txBody>
                  <a:tcPr marL="60064" marR="60064" marT="40043" marB="4004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15744</a:t>
                      </a:r>
                      <a:endParaRPr lang="en-SG" sz="1100">
                        <a:effectLst/>
                        <a:latin typeface="+mn-lt"/>
                      </a:endParaRPr>
                    </a:p>
                  </a:txBody>
                  <a:tcPr marL="60064" marR="60064" marT="40043" marB="4004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8691524"/>
                  </a:ext>
                </a:extLst>
              </a:tr>
              <a:tr h="32145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Title</a:t>
                      </a:r>
                      <a:endParaRPr lang="en-SG" sz="1100">
                        <a:effectLst/>
                        <a:latin typeface="+mn-lt"/>
                      </a:endParaRPr>
                    </a:p>
                  </a:txBody>
                  <a:tcPr marL="60064" marR="60064" marT="40043" marB="4004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299</a:t>
                      </a:r>
                      <a:endParaRPr lang="en-SG" sz="1100">
                        <a:effectLst/>
                        <a:latin typeface="+mn-lt"/>
                      </a:endParaRPr>
                    </a:p>
                  </a:txBody>
                  <a:tcPr marL="60064" marR="60064" marT="40043" marB="4004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0377047"/>
                  </a:ext>
                </a:extLst>
              </a:tr>
              <a:tr h="32145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Formula</a:t>
                      </a:r>
                      <a:endParaRPr lang="en-SG" sz="1100">
                        <a:effectLst/>
                        <a:latin typeface="+mn-lt"/>
                      </a:endParaRPr>
                    </a:p>
                  </a:txBody>
                  <a:tcPr marL="60064" marR="60064" marT="40043" marB="4004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1894</a:t>
                      </a:r>
                      <a:endParaRPr lang="en-SG" sz="1100">
                        <a:effectLst/>
                        <a:latin typeface="+mn-lt"/>
                      </a:endParaRPr>
                    </a:p>
                  </a:txBody>
                  <a:tcPr marL="60064" marR="60064" marT="40043" marB="4004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8713870"/>
                  </a:ext>
                </a:extLst>
              </a:tr>
              <a:tr h="40043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Page-header</a:t>
                      </a:r>
                      <a:endParaRPr lang="en-SG" sz="1100">
                        <a:effectLst/>
                        <a:latin typeface="+mn-lt"/>
                      </a:endParaRPr>
                    </a:p>
                  </a:txBody>
                  <a:tcPr marL="60064" marR="60064" marT="40043" marB="4004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6683</a:t>
                      </a:r>
                      <a:endParaRPr lang="en-SG" sz="1100">
                        <a:effectLst/>
                        <a:latin typeface="+mn-lt"/>
                      </a:endParaRPr>
                    </a:p>
                  </a:txBody>
                  <a:tcPr marL="60064" marR="60064" marT="40043" marB="4004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7440670"/>
                  </a:ext>
                </a:extLst>
              </a:tr>
              <a:tr h="32145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Table</a:t>
                      </a:r>
                      <a:endParaRPr lang="en-SG" sz="1100">
                        <a:effectLst/>
                        <a:latin typeface="+mn-lt"/>
                      </a:endParaRPr>
                    </a:p>
                  </a:txBody>
                  <a:tcPr marL="60064" marR="60064" marT="40043" marB="4004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2269</a:t>
                      </a:r>
                      <a:endParaRPr lang="en-SG" sz="1100">
                        <a:effectLst/>
                        <a:latin typeface="+mn-lt"/>
                      </a:endParaRPr>
                    </a:p>
                  </a:txBody>
                  <a:tcPr marL="60064" marR="60064" marT="40043" marB="4004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5844313"/>
                  </a:ext>
                </a:extLst>
              </a:tr>
              <a:tr h="32145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Total</a:t>
                      </a:r>
                      <a:endParaRPr lang="en-SG" sz="1100">
                        <a:effectLst/>
                        <a:latin typeface="+mn-lt"/>
                      </a:endParaRPr>
                    </a:p>
                  </a:txBody>
                  <a:tcPr marL="60064" marR="60064" marT="40043" marB="4004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99816</a:t>
                      </a:r>
                      <a:endParaRPr lang="en-SG" sz="1100" dirty="0">
                        <a:effectLst/>
                        <a:latin typeface="+mn-lt"/>
                      </a:endParaRPr>
                    </a:p>
                  </a:txBody>
                  <a:tcPr marL="60064" marR="60064" marT="40043" marB="40043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8084969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81352906-498B-1897-D706-CFDA24DB13E8}"/>
              </a:ext>
            </a:extLst>
          </p:cNvPr>
          <p:cNvSpPr txBox="1"/>
          <p:nvPr/>
        </p:nvSpPr>
        <p:spPr>
          <a:xfrm>
            <a:off x="1568305" y="6145218"/>
            <a:ext cx="2815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0" u="none" strike="noStrike" dirty="0" err="1">
                <a:solidFill>
                  <a:srgbClr val="000000"/>
                </a:solidFill>
                <a:effectLst/>
              </a:rPr>
              <a:t>DocLayNet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</a:rPr>
              <a:t> test set category summary</a:t>
            </a:r>
            <a:endParaRPr lang="en-SG" sz="1200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57EA8A2-D50E-AEDF-A0DD-B7BDC0271C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280307"/>
              </p:ext>
            </p:extLst>
          </p:nvPr>
        </p:nvGraphicFramePr>
        <p:xfrm>
          <a:off x="5395161" y="1698159"/>
          <a:ext cx="4646461" cy="4531032"/>
        </p:xfrm>
        <a:graphic>
          <a:graphicData uri="http://schemas.openxmlformats.org/drawingml/2006/table">
            <a:tbl>
              <a:tblPr/>
              <a:tblGrid>
                <a:gridCol w="1153709">
                  <a:extLst>
                    <a:ext uri="{9D8B030D-6E8A-4147-A177-3AD203B41FA5}">
                      <a16:colId xmlns:a16="http://schemas.microsoft.com/office/drawing/2014/main" val="551850502"/>
                    </a:ext>
                  </a:extLst>
                </a:gridCol>
                <a:gridCol w="1194771">
                  <a:extLst>
                    <a:ext uri="{9D8B030D-6E8A-4147-A177-3AD203B41FA5}">
                      <a16:colId xmlns:a16="http://schemas.microsoft.com/office/drawing/2014/main" val="2033992103"/>
                    </a:ext>
                  </a:extLst>
                </a:gridCol>
                <a:gridCol w="1194771">
                  <a:extLst>
                    <a:ext uri="{9D8B030D-6E8A-4147-A177-3AD203B41FA5}">
                      <a16:colId xmlns:a16="http://schemas.microsoft.com/office/drawing/2014/main" val="3384107061"/>
                    </a:ext>
                  </a:extLst>
                </a:gridCol>
                <a:gridCol w="1103210">
                  <a:extLst>
                    <a:ext uri="{9D8B030D-6E8A-4147-A177-3AD203B41FA5}">
                      <a16:colId xmlns:a16="http://schemas.microsoft.com/office/drawing/2014/main" val="2170940297"/>
                    </a:ext>
                  </a:extLst>
                </a:gridCol>
              </a:tblGrid>
              <a:tr h="444862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Category</a:t>
                      </a:r>
                      <a:endParaRPr lang="en-SG" sz="1100" dirty="0">
                        <a:effectLst/>
                        <a:latin typeface="+mn-lt"/>
                      </a:endParaRPr>
                    </a:p>
                  </a:txBody>
                  <a:tcPr marL="64856" marR="64856" marT="43237" marB="4323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mAP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(segmentation)</a:t>
                      </a:r>
                      <a:endParaRPr lang="en-US" sz="1100" dirty="0">
                        <a:effectLst/>
                        <a:latin typeface="+mn-lt"/>
                      </a:endParaRPr>
                    </a:p>
                  </a:txBody>
                  <a:tcPr marL="64856" marR="64856" marT="43237" marB="4323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mAP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(</a:t>
                      </a:r>
                      <a:r>
                        <a:rPr 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bbox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en-US" sz="1100" dirty="0">
                        <a:effectLst/>
                        <a:latin typeface="+mn-lt"/>
                      </a:endParaRPr>
                    </a:p>
                  </a:txBody>
                  <a:tcPr marL="64856" marR="64856" marT="43237" marB="4323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mAP</a:t>
                      </a:r>
                      <a:r>
                        <a:rPr lang="en-US" sz="11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sz="1100" b="1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1100" b="1" i="0" u="none" strike="noStrike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bbox</a:t>
                      </a:r>
                      <a:r>
                        <a:rPr lang="en-US" sz="1100" b="1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)</a:t>
                      </a: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(Result from </a:t>
                      </a:r>
                      <a:r>
                        <a:rPr lang="en-US" sz="1100" b="1" i="0" u="none" strike="noStrike" dirty="0" err="1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DocLayNet</a:t>
                      </a:r>
                      <a:r>
                        <a:rPr lang="en-US" sz="1100" b="1" i="0" u="none" strike="noStrike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 official paper)</a:t>
                      </a:r>
                      <a:endParaRPr lang="en-US" sz="1100" b="1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b="1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marL="64856" marR="64856" marT="43237" marB="4323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8973427"/>
                  </a:ext>
                </a:extLst>
              </a:tr>
              <a:tr h="29372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Caption</a:t>
                      </a:r>
                      <a:endParaRPr lang="en-SG" sz="1100">
                        <a:effectLst/>
                        <a:latin typeface="+mn-lt"/>
                      </a:endParaRPr>
                    </a:p>
                  </a:txBody>
                  <a:tcPr marL="64856" marR="64856" marT="43237" marB="4323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72.100</a:t>
                      </a:r>
                      <a:endParaRPr lang="en-SG" sz="1100">
                        <a:effectLst/>
                        <a:latin typeface="+mn-lt"/>
                      </a:endParaRPr>
                    </a:p>
                  </a:txBody>
                  <a:tcPr marL="64856" marR="64856" marT="43237" marB="4323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71.970</a:t>
                      </a:r>
                      <a:endParaRPr lang="en-SG" sz="1100">
                        <a:effectLst/>
                        <a:latin typeface="+mn-lt"/>
                      </a:endParaRPr>
                    </a:p>
                  </a:txBody>
                  <a:tcPr marL="64856" marR="64856" marT="43237" marB="4323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71.5</a:t>
                      </a:r>
                    </a:p>
                  </a:txBody>
                  <a:tcPr marL="64856" marR="64856" marT="43237" marB="4323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1539962"/>
                  </a:ext>
                </a:extLst>
              </a:tr>
              <a:tr h="30425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List-item</a:t>
                      </a:r>
                      <a:endParaRPr lang="en-SG" sz="1100">
                        <a:effectLst/>
                        <a:latin typeface="+mn-lt"/>
                      </a:endParaRPr>
                    </a:p>
                  </a:txBody>
                  <a:tcPr marL="64856" marR="64856" marT="43237" marB="4323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67.131</a:t>
                      </a:r>
                      <a:endParaRPr lang="en-SG" sz="1100" dirty="0">
                        <a:effectLst/>
                        <a:latin typeface="+mn-lt"/>
                      </a:endParaRPr>
                    </a:p>
                  </a:txBody>
                  <a:tcPr marL="64856" marR="64856" marT="43237" marB="4323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64.659</a:t>
                      </a:r>
                      <a:endParaRPr lang="en-SG" sz="1100">
                        <a:effectLst/>
                        <a:latin typeface="+mn-lt"/>
                      </a:endParaRPr>
                    </a:p>
                  </a:txBody>
                  <a:tcPr marL="64856" marR="64856" marT="43237" marB="4323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80.8</a:t>
                      </a:r>
                    </a:p>
                  </a:txBody>
                  <a:tcPr marL="64856" marR="64856" marT="43237" marB="4323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1725267"/>
                  </a:ext>
                </a:extLst>
              </a:tr>
              <a:tr h="30425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Picture</a:t>
                      </a:r>
                      <a:endParaRPr lang="en-SG" sz="1100">
                        <a:effectLst/>
                        <a:latin typeface="+mn-lt"/>
                      </a:endParaRPr>
                    </a:p>
                  </a:txBody>
                  <a:tcPr marL="64856" marR="64856" marT="43237" marB="4323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77.699</a:t>
                      </a:r>
                      <a:endParaRPr lang="en-SG" sz="1100">
                        <a:effectLst/>
                        <a:latin typeface="+mn-lt"/>
                      </a:endParaRPr>
                    </a:p>
                  </a:txBody>
                  <a:tcPr marL="64856" marR="64856" marT="43237" marB="4323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77.225</a:t>
                      </a:r>
                      <a:endParaRPr lang="en-SG" sz="1100">
                        <a:effectLst/>
                        <a:latin typeface="+mn-lt"/>
                      </a:endParaRPr>
                    </a:p>
                  </a:txBody>
                  <a:tcPr marL="64856" marR="64856" marT="43237" marB="4323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72.7</a:t>
                      </a:r>
                    </a:p>
                  </a:txBody>
                  <a:tcPr marL="64856" marR="64856" marT="43237" marB="4323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0114425"/>
                  </a:ext>
                </a:extLst>
              </a:tr>
              <a:tr h="30425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Text</a:t>
                      </a:r>
                      <a:endParaRPr lang="en-SG" sz="1100">
                        <a:effectLst/>
                        <a:latin typeface="+mn-lt"/>
                      </a:endParaRPr>
                    </a:p>
                  </a:txBody>
                  <a:tcPr marL="64856" marR="64856" marT="43237" marB="4323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79.288</a:t>
                      </a:r>
                      <a:endParaRPr lang="en-SG" sz="1100" dirty="0">
                        <a:effectLst/>
                        <a:latin typeface="+mn-lt"/>
                      </a:endParaRPr>
                    </a:p>
                  </a:txBody>
                  <a:tcPr marL="64856" marR="64856" marT="43237" marB="4323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77.603</a:t>
                      </a:r>
                      <a:endParaRPr lang="en-SG" sz="1100">
                        <a:effectLst/>
                        <a:latin typeface="+mn-lt"/>
                      </a:endParaRPr>
                    </a:p>
                  </a:txBody>
                  <a:tcPr marL="64856" marR="64856" marT="43237" marB="4323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85.8</a:t>
                      </a:r>
                    </a:p>
                  </a:txBody>
                  <a:tcPr marL="64856" marR="64856" marT="43237" marB="4323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3733643"/>
                  </a:ext>
                </a:extLst>
              </a:tr>
              <a:tr h="30425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Footnote</a:t>
                      </a:r>
                      <a:endParaRPr lang="en-SG" sz="1100">
                        <a:effectLst/>
                        <a:latin typeface="+mn-lt"/>
                      </a:endParaRPr>
                    </a:p>
                  </a:txBody>
                  <a:tcPr marL="64856" marR="64856" marT="43237" marB="4323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55.761</a:t>
                      </a:r>
                      <a:endParaRPr lang="en-SG" sz="1100" dirty="0">
                        <a:effectLst/>
                        <a:latin typeface="+mn-lt"/>
                      </a:endParaRPr>
                    </a:p>
                  </a:txBody>
                  <a:tcPr marL="64856" marR="64856" marT="43237" marB="4323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55.656</a:t>
                      </a:r>
                      <a:endParaRPr lang="en-SG" sz="1100">
                        <a:effectLst/>
                        <a:latin typeface="+mn-lt"/>
                      </a:endParaRPr>
                    </a:p>
                  </a:txBody>
                  <a:tcPr marL="64856" marR="64856" marT="43237" marB="4323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71.8</a:t>
                      </a:r>
                    </a:p>
                  </a:txBody>
                  <a:tcPr marL="64856" marR="64856" marT="43237" marB="4323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1374255"/>
                  </a:ext>
                </a:extLst>
              </a:tr>
              <a:tr h="3942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Page-footer</a:t>
                      </a:r>
                      <a:endParaRPr lang="en-SG" sz="1100">
                        <a:effectLst/>
                        <a:latin typeface="+mn-lt"/>
                      </a:endParaRPr>
                    </a:p>
                  </a:txBody>
                  <a:tcPr marL="64856" marR="64856" marT="43237" marB="4323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50.034</a:t>
                      </a:r>
                      <a:endParaRPr lang="en-SG" sz="1100" dirty="0">
                        <a:effectLst/>
                        <a:latin typeface="+mn-lt"/>
                      </a:endParaRPr>
                    </a:p>
                  </a:txBody>
                  <a:tcPr marL="64856" marR="64856" marT="43237" marB="4323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48.761</a:t>
                      </a:r>
                      <a:endParaRPr lang="en-SG" sz="1100">
                        <a:effectLst/>
                        <a:latin typeface="+mn-lt"/>
                      </a:endParaRPr>
                    </a:p>
                  </a:txBody>
                  <a:tcPr marL="64856" marR="64856" marT="43237" marB="4323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59.3</a:t>
                      </a:r>
                    </a:p>
                  </a:txBody>
                  <a:tcPr marL="64856" marR="64856" marT="43237" marB="4323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0925817"/>
                  </a:ext>
                </a:extLst>
              </a:tr>
              <a:tr h="3942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Section-header</a:t>
                      </a:r>
                      <a:endParaRPr lang="en-SG" sz="1100">
                        <a:effectLst/>
                        <a:latin typeface="+mn-lt"/>
                      </a:endParaRPr>
                    </a:p>
                  </a:txBody>
                  <a:tcPr marL="64856" marR="64856" marT="43237" marB="4323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58.545 </a:t>
                      </a:r>
                      <a:endParaRPr lang="en-SG" sz="1100">
                        <a:effectLst/>
                        <a:latin typeface="+mn-lt"/>
                      </a:endParaRPr>
                    </a:p>
                  </a:txBody>
                  <a:tcPr marL="64856" marR="64856" marT="43237" marB="4323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57.685 </a:t>
                      </a:r>
                      <a:endParaRPr lang="en-SG" sz="1100">
                        <a:effectLst/>
                        <a:latin typeface="+mn-lt"/>
                      </a:endParaRPr>
                    </a:p>
                  </a:txBody>
                  <a:tcPr marL="64856" marR="64856" marT="43237" marB="4323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70.0</a:t>
                      </a:r>
                    </a:p>
                  </a:txBody>
                  <a:tcPr marL="64856" marR="64856" marT="43237" marB="4323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2337840"/>
                  </a:ext>
                </a:extLst>
              </a:tr>
              <a:tr h="30425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Title</a:t>
                      </a:r>
                      <a:endParaRPr lang="en-SG" sz="1100">
                        <a:effectLst/>
                        <a:latin typeface="+mn-lt"/>
                      </a:endParaRPr>
                    </a:p>
                  </a:txBody>
                  <a:tcPr marL="64856" marR="64856" marT="43237" marB="4323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55.513</a:t>
                      </a:r>
                      <a:endParaRPr lang="en-SG" sz="1100" dirty="0">
                        <a:effectLst/>
                        <a:latin typeface="+mn-lt"/>
                      </a:endParaRPr>
                    </a:p>
                  </a:txBody>
                  <a:tcPr marL="64856" marR="64856" marT="43237" marB="4323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53.664</a:t>
                      </a:r>
                      <a:endParaRPr lang="en-SG" sz="1100">
                        <a:effectLst/>
                        <a:latin typeface="+mn-lt"/>
                      </a:endParaRPr>
                    </a:p>
                  </a:txBody>
                  <a:tcPr marL="64856" marR="64856" marT="43237" marB="4323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80.4</a:t>
                      </a:r>
                    </a:p>
                  </a:txBody>
                  <a:tcPr marL="64856" marR="64856" marT="43237" marB="4323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80018"/>
                  </a:ext>
                </a:extLst>
              </a:tr>
              <a:tr h="30425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Formula</a:t>
                      </a:r>
                      <a:endParaRPr lang="en-SG" sz="1100">
                        <a:effectLst/>
                        <a:latin typeface="+mn-lt"/>
                      </a:endParaRPr>
                    </a:p>
                  </a:txBody>
                  <a:tcPr marL="64856" marR="64856" marT="43237" marB="4323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53.937</a:t>
                      </a:r>
                      <a:endParaRPr lang="en-SG" sz="1100" dirty="0">
                        <a:effectLst/>
                        <a:latin typeface="+mn-lt"/>
                      </a:endParaRPr>
                    </a:p>
                  </a:txBody>
                  <a:tcPr marL="64856" marR="64856" marT="43237" marB="4323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52.739</a:t>
                      </a:r>
                      <a:endParaRPr lang="en-SG" sz="1100">
                        <a:effectLst/>
                        <a:latin typeface="+mn-lt"/>
                      </a:endParaRPr>
                    </a:p>
                  </a:txBody>
                  <a:tcPr marL="64856" marR="64856" marT="43237" marB="4323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63.4</a:t>
                      </a:r>
                    </a:p>
                  </a:txBody>
                  <a:tcPr marL="64856" marR="64856" marT="43237" marB="4323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7401416"/>
                  </a:ext>
                </a:extLst>
              </a:tr>
              <a:tr h="394279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Page-header</a:t>
                      </a:r>
                      <a:endParaRPr lang="en-SG" sz="1100">
                        <a:effectLst/>
                        <a:latin typeface="+mn-lt"/>
                      </a:endParaRPr>
                    </a:p>
                  </a:txBody>
                  <a:tcPr marL="64856" marR="64856" marT="43237" marB="4323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62.780</a:t>
                      </a:r>
                      <a:endParaRPr lang="en-SG" sz="1100" dirty="0">
                        <a:effectLst/>
                        <a:latin typeface="+mn-lt"/>
                      </a:endParaRPr>
                    </a:p>
                  </a:txBody>
                  <a:tcPr marL="64856" marR="64856" marT="43237" marB="4323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62.205</a:t>
                      </a:r>
                      <a:endParaRPr lang="en-SG" sz="1100">
                        <a:effectLst/>
                        <a:latin typeface="+mn-lt"/>
                      </a:endParaRPr>
                    </a:p>
                  </a:txBody>
                  <a:tcPr marL="64856" marR="64856" marT="43237" marB="4323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70.0</a:t>
                      </a:r>
                    </a:p>
                  </a:txBody>
                  <a:tcPr marL="64856" marR="64856" marT="43237" marB="4323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7557729"/>
                  </a:ext>
                </a:extLst>
              </a:tr>
              <a:tr h="304256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Table</a:t>
                      </a:r>
                      <a:endParaRPr lang="en-SG" sz="1100">
                        <a:effectLst/>
                        <a:latin typeface="+mn-lt"/>
                      </a:endParaRPr>
                    </a:p>
                  </a:txBody>
                  <a:tcPr marL="64856" marR="64856" marT="43237" marB="4323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78.413</a:t>
                      </a:r>
                      <a:endParaRPr lang="en-SG" sz="1100" dirty="0">
                        <a:effectLst/>
                        <a:latin typeface="+mn-lt"/>
                      </a:endParaRPr>
                    </a:p>
                  </a:txBody>
                  <a:tcPr marL="64856" marR="64856" marT="43237" marB="4323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77.415</a:t>
                      </a:r>
                      <a:endParaRPr lang="en-SG" sz="1100">
                        <a:effectLst/>
                        <a:latin typeface="+mn-lt"/>
                      </a:endParaRPr>
                    </a:p>
                  </a:txBody>
                  <a:tcPr marL="64856" marR="64856" marT="43237" marB="4323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100" b="1" dirty="0">
                          <a:solidFill>
                            <a:schemeClr val="accent1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82.9</a:t>
                      </a:r>
                    </a:p>
                  </a:txBody>
                  <a:tcPr marL="64856" marR="64856" marT="43237" marB="43237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1099940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924A9A01-F54E-C817-5EB0-FFD9E3D0C468}"/>
              </a:ext>
            </a:extLst>
          </p:cNvPr>
          <p:cNvSpPr txBox="1"/>
          <p:nvPr/>
        </p:nvSpPr>
        <p:spPr>
          <a:xfrm>
            <a:off x="5395161" y="6286619"/>
            <a:ext cx="46464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0" i="0" u="none" strike="noStrike" dirty="0" err="1">
                <a:solidFill>
                  <a:srgbClr val="000000"/>
                </a:solidFill>
                <a:effectLst/>
              </a:rPr>
              <a:t>mAP</a:t>
            </a:r>
            <a:r>
              <a:rPr lang="en-US" sz="1100" b="0" i="0" u="none" strike="noStrike" dirty="0">
                <a:solidFill>
                  <a:srgbClr val="000000"/>
                </a:solidFill>
                <a:effectLst/>
              </a:rPr>
              <a:t> on the 11 categories.</a:t>
            </a:r>
            <a:endParaRPr lang="en-SG" sz="1100" dirty="0"/>
          </a:p>
        </p:txBody>
      </p:sp>
    </p:spTree>
    <p:extLst>
      <p:ext uri="{BB962C8B-B14F-4D97-AF65-F5344CB8AC3E}">
        <p14:creationId xmlns:p14="http://schemas.microsoft.com/office/powerpoint/2010/main" val="2424214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00"/>
    </mc:Choice>
    <mc:Fallback>
      <p:transition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矩形 125">
            <a:extLst>
              <a:ext uri="{FF2B5EF4-FFF2-40B4-BE49-F238E27FC236}">
                <a16:creationId xmlns:a16="http://schemas.microsoft.com/office/drawing/2014/main" id="{7CED5298-89D3-E6C0-A026-02808BB1150C}"/>
              </a:ext>
            </a:extLst>
          </p:cNvPr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矩形 126">
            <a:extLst>
              <a:ext uri="{FF2B5EF4-FFF2-40B4-BE49-F238E27FC236}">
                <a16:creationId xmlns:a16="http://schemas.microsoft.com/office/drawing/2014/main" id="{1FE17C36-993F-8810-5D13-E4168EB42844}"/>
              </a:ext>
            </a:extLst>
          </p:cNvPr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" name="矩形 128">
            <a:extLst>
              <a:ext uri="{FF2B5EF4-FFF2-40B4-BE49-F238E27FC236}">
                <a16:creationId xmlns:a16="http://schemas.microsoft.com/office/drawing/2014/main" id="{C559A0F8-4F92-15D0-282C-4E44002EA3C4}"/>
              </a:ext>
            </a:extLst>
          </p:cNvPr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AFC770F-A66E-1DE9-D94B-A7B64727F3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9581318"/>
              </p:ext>
            </p:extLst>
          </p:nvPr>
        </p:nvGraphicFramePr>
        <p:xfrm>
          <a:off x="838201" y="1759211"/>
          <a:ext cx="10512550" cy="1943428"/>
        </p:xfrm>
        <a:graphic>
          <a:graphicData uri="http://schemas.openxmlformats.org/drawingml/2006/table">
            <a:tbl>
              <a:tblPr firstRow="1" bandRow="1"/>
              <a:tblGrid>
                <a:gridCol w="1640779">
                  <a:extLst>
                    <a:ext uri="{9D8B030D-6E8A-4147-A177-3AD203B41FA5}">
                      <a16:colId xmlns:a16="http://schemas.microsoft.com/office/drawing/2014/main" val="2685564861"/>
                    </a:ext>
                  </a:extLst>
                </a:gridCol>
                <a:gridCol w="1447989">
                  <a:extLst>
                    <a:ext uri="{9D8B030D-6E8A-4147-A177-3AD203B41FA5}">
                      <a16:colId xmlns:a16="http://schemas.microsoft.com/office/drawing/2014/main" val="4165521094"/>
                    </a:ext>
                  </a:extLst>
                </a:gridCol>
                <a:gridCol w="1447989">
                  <a:extLst>
                    <a:ext uri="{9D8B030D-6E8A-4147-A177-3AD203B41FA5}">
                      <a16:colId xmlns:a16="http://schemas.microsoft.com/office/drawing/2014/main" val="2235514632"/>
                    </a:ext>
                  </a:extLst>
                </a:gridCol>
                <a:gridCol w="1991931">
                  <a:extLst>
                    <a:ext uri="{9D8B030D-6E8A-4147-A177-3AD203B41FA5}">
                      <a16:colId xmlns:a16="http://schemas.microsoft.com/office/drawing/2014/main" val="1536854871"/>
                    </a:ext>
                  </a:extLst>
                </a:gridCol>
                <a:gridCol w="1991931">
                  <a:extLst>
                    <a:ext uri="{9D8B030D-6E8A-4147-A177-3AD203B41FA5}">
                      <a16:colId xmlns:a16="http://schemas.microsoft.com/office/drawing/2014/main" val="1624245472"/>
                    </a:ext>
                  </a:extLst>
                </a:gridCol>
                <a:gridCol w="1991931">
                  <a:extLst>
                    <a:ext uri="{9D8B030D-6E8A-4147-A177-3AD203B41FA5}">
                      <a16:colId xmlns:a16="http://schemas.microsoft.com/office/drawing/2014/main" val="867216905"/>
                    </a:ext>
                  </a:extLst>
                </a:gridCol>
              </a:tblGrid>
              <a:tr h="126921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mAP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(over 10 threshold)</a:t>
                      </a:r>
                      <a:endParaRPr lang="en-US" sz="1800" dirty="0">
                        <a:effectLst/>
                        <a:latin typeface="+mn-lt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bbox</a:t>
                      </a:r>
                      <a:endParaRPr lang="en-US" sz="1800" dirty="0">
                        <a:effectLst/>
                        <a:latin typeface="+mn-lt"/>
                      </a:endParaRPr>
                    </a:p>
                  </a:txBody>
                  <a:tcPr marL="148723" marR="148723" marT="99149" marB="99149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AP50</a:t>
                      </a:r>
                      <a:endParaRPr lang="en-SG" sz="1800">
                        <a:effectLst/>
                        <a:latin typeface="+mn-lt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bbox</a:t>
                      </a:r>
                      <a:endParaRPr lang="en-SG" sz="1800">
                        <a:effectLst/>
                        <a:latin typeface="+mn-lt"/>
                      </a:endParaRPr>
                    </a:p>
                  </a:txBody>
                  <a:tcPr marL="148723" marR="148723" marT="99149" marB="99149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AP75</a:t>
                      </a:r>
                      <a:endParaRPr lang="en-SG" sz="1800">
                        <a:effectLst/>
                        <a:latin typeface="+mn-lt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bbox</a:t>
                      </a:r>
                      <a:endParaRPr lang="en-SG" sz="1800">
                        <a:effectLst/>
                        <a:latin typeface="+mn-lt"/>
                      </a:endParaRPr>
                    </a:p>
                  </a:txBody>
                  <a:tcPr marL="148723" marR="148723" marT="99149" marB="99149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 (over 10 threshold)</a:t>
                      </a:r>
                      <a:endParaRPr lang="en-US" sz="1800" dirty="0">
                        <a:effectLst/>
                        <a:latin typeface="+mn-lt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segmentation</a:t>
                      </a:r>
                      <a:endParaRPr lang="en-US" sz="1800" dirty="0">
                        <a:effectLst/>
                        <a:latin typeface="+mn-lt"/>
                      </a:endParaRPr>
                    </a:p>
                  </a:txBody>
                  <a:tcPr marL="148723" marR="148723" marT="99149" marB="99149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AP50</a:t>
                      </a:r>
                      <a:endParaRPr lang="en-SG" sz="1800">
                        <a:effectLst/>
                        <a:latin typeface="+mn-lt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segmentation</a:t>
                      </a:r>
                      <a:endParaRPr lang="en-SG" sz="1800">
                        <a:effectLst/>
                        <a:latin typeface="+mn-lt"/>
                      </a:endParaRPr>
                    </a:p>
                  </a:txBody>
                  <a:tcPr marL="148723" marR="148723" marT="99149" marB="99149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AP75</a:t>
                      </a:r>
                      <a:endParaRPr lang="en-SG" sz="1800">
                        <a:effectLst/>
                        <a:latin typeface="+mn-lt"/>
                      </a:endParaRPr>
                    </a:p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segmentation</a:t>
                      </a:r>
                      <a:endParaRPr lang="en-SG" sz="1800">
                        <a:effectLst/>
                        <a:latin typeface="+mn-lt"/>
                      </a:endParaRPr>
                    </a:p>
                  </a:txBody>
                  <a:tcPr marL="148723" marR="148723" marT="99149" marB="99149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4789385"/>
                  </a:ext>
                </a:extLst>
              </a:tr>
              <a:tr h="674213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63.598</a:t>
                      </a:r>
                      <a:endParaRPr lang="en-SG" sz="1800">
                        <a:effectLst/>
                        <a:latin typeface="+mn-lt"/>
                      </a:endParaRPr>
                    </a:p>
                  </a:txBody>
                  <a:tcPr marL="148723" marR="148723" marT="99149" marB="99149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86.445</a:t>
                      </a:r>
                      <a:endParaRPr lang="en-SG" sz="1800">
                        <a:effectLst/>
                        <a:latin typeface="+mn-lt"/>
                      </a:endParaRPr>
                    </a:p>
                  </a:txBody>
                  <a:tcPr marL="148723" marR="148723" marT="99149" marB="99149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71.208</a:t>
                      </a:r>
                      <a:endParaRPr lang="en-SG" sz="1800">
                        <a:effectLst/>
                        <a:latin typeface="+mn-lt"/>
                      </a:endParaRPr>
                    </a:p>
                  </a:txBody>
                  <a:tcPr marL="148723" marR="148723" marT="99149" marB="99149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64.655</a:t>
                      </a:r>
                      <a:endParaRPr lang="en-SG" sz="1800">
                        <a:effectLst/>
                        <a:latin typeface="+mn-lt"/>
                      </a:endParaRPr>
                    </a:p>
                  </a:txBody>
                  <a:tcPr marL="148723" marR="148723" marT="99149" marB="99149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86.420</a:t>
                      </a:r>
                      <a:endParaRPr lang="en-SG" sz="1800">
                        <a:effectLst/>
                        <a:latin typeface="+mn-lt"/>
                      </a:endParaRPr>
                    </a:p>
                  </a:txBody>
                  <a:tcPr marL="148723" marR="148723" marT="99149" marB="99149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SG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72.469</a:t>
                      </a:r>
                      <a:endParaRPr lang="en-SG" sz="1800" dirty="0">
                        <a:effectLst/>
                        <a:latin typeface="+mn-lt"/>
                      </a:endParaRPr>
                    </a:p>
                  </a:txBody>
                  <a:tcPr marL="148723" marR="148723" marT="99149" marB="99149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843287"/>
                  </a:ext>
                </a:extLst>
              </a:tr>
            </a:tbl>
          </a:graphicData>
        </a:graphic>
      </p:graphicFrame>
      <p:sp>
        <p:nvSpPr>
          <p:cNvPr id="8" name="Rectangle 39">
            <a:extLst>
              <a:ext uri="{FF2B5EF4-FFF2-40B4-BE49-F238E27FC236}">
                <a16:creationId xmlns:a16="http://schemas.microsoft.com/office/drawing/2014/main" id="{497D8416-A2C5-9C91-4432-29065C438C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2905" y="386715"/>
            <a:ext cx="622344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Evaluation AP on IOU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76DE08-F811-6687-80C3-0630B0503282}"/>
              </a:ext>
            </a:extLst>
          </p:cNvPr>
          <p:cNvSpPr txBox="1"/>
          <p:nvPr/>
        </p:nvSpPr>
        <p:spPr>
          <a:xfrm>
            <a:off x="3047175" y="3837855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SG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Overall Average Precision</a:t>
            </a:r>
            <a:endParaRPr lang="en-S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178DC5-29C6-56A6-F6AC-E99AFAAB5246}"/>
              </a:ext>
            </a:extLst>
          </p:cNvPr>
          <p:cNvSpPr txBox="1"/>
          <p:nvPr/>
        </p:nvSpPr>
        <p:spPr>
          <a:xfrm>
            <a:off x="1442905" y="1107122"/>
            <a:ext cx="9348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Layout Detection Model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10176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00"/>
    </mc:Choice>
    <mc:Fallback>
      <p:transition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25">
            <a:extLst>
              <a:ext uri="{FF2B5EF4-FFF2-40B4-BE49-F238E27FC236}">
                <a16:creationId xmlns:a16="http://schemas.microsoft.com/office/drawing/2014/main" id="{7213CE32-1592-79B9-A86A-4EA4537A4A25}"/>
              </a:ext>
            </a:extLst>
          </p:cNvPr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矩形 126">
            <a:extLst>
              <a:ext uri="{FF2B5EF4-FFF2-40B4-BE49-F238E27FC236}">
                <a16:creationId xmlns:a16="http://schemas.microsoft.com/office/drawing/2014/main" id="{812CE0CC-29F6-A532-AA56-B9CD5F21CDF7}"/>
              </a:ext>
            </a:extLst>
          </p:cNvPr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128">
            <a:extLst>
              <a:ext uri="{FF2B5EF4-FFF2-40B4-BE49-F238E27FC236}">
                <a16:creationId xmlns:a16="http://schemas.microsoft.com/office/drawing/2014/main" id="{D1F53116-BC27-3C4E-65A7-A19AB43AD3D3}"/>
              </a:ext>
            </a:extLst>
          </p:cNvPr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Rectangle 39">
            <a:extLst>
              <a:ext uri="{FF2B5EF4-FFF2-40B4-BE49-F238E27FC236}">
                <a16:creationId xmlns:a16="http://schemas.microsoft.com/office/drawing/2014/main" id="{A3D53478-0283-C007-A93E-31BF31E983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2905" y="386715"/>
            <a:ext cx="622344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Prediction Experiment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0C6FE2-CD17-0363-2D41-6FF4EDF1F566}"/>
              </a:ext>
            </a:extLst>
          </p:cNvPr>
          <p:cNvSpPr txBox="1"/>
          <p:nvPr/>
        </p:nvSpPr>
        <p:spPr>
          <a:xfrm>
            <a:off x="1442905" y="1107122"/>
            <a:ext cx="9348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Prediction on </a:t>
            </a:r>
            <a:r>
              <a:rPr lang="en-SG" b="1" dirty="0" err="1"/>
              <a:t>DocLayNet</a:t>
            </a:r>
            <a:r>
              <a:rPr lang="en-SG" b="1" dirty="0"/>
              <a:t> dataset</a:t>
            </a:r>
            <a:endParaRPr lang="en-SG" dirty="0"/>
          </a:p>
        </p:txBody>
      </p:sp>
      <p:pic>
        <p:nvPicPr>
          <p:cNvPr id="11266" name="Picture 2" descr="607c5b8e0cc00b927d5c667caf0fa0d88740d8ee816b8d0922cb377c02963cde">
            <a:extLst>
              <a:ext uri="{FF2B5EF4-FFF2-40B4-BE49-F238E27FC236}">
                <a16:creationId xmlns:a16="http://schemas.microsoft.com/office/drawing/2014/main" id="{86BCE98C-E0F6-ECB0-FC22-C31D6BAD7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195" y="1770164"/>
            <a:ext cx="4597080" cy="45970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55E67676-D3BC-31CF-3BD0-093CAC7E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140" y="1704418"/>
            <a:ext cx="4662826" cy="466282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0AAE146-DDB2-D099-13C4-D4D9D11A4EC1}"/>
              </a:ext>
            </a:extLst>
          </p:cNvPr>
          <p:cNvSpPr txBox="1"/>
          <p:nvPr/>
        </p:nvSpPr>
        <p:spPr>
          <a:xfrm>
            <a:off x="2410783" y="6383955"/>
            <a:ext cx="2815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0" u="none" strike="noStrike" dirty="0">
                <a:solidFill>
                  <a:srgbClr val="000000"/>
                </a:solidFill>
                <a:effectLst/>
              </a:rPr>
              <a:t>Predict</a:t>
            </a:r>
            <a:endParaRPr lang="en-SG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503649-67F3-30FC-4B3E-06598A34B7FB}"/>
              </a:ext>
            </a:extLst>
          </p:cNvPr>
          <p:cNvSpPr txBox="1"/>
          <p:nvPr/>
        </p:nvSpPr>
        <p:spPr>
          <a:xfrm>
            <a:off x="7818601" y="6383955"/>
            <a:ext cx="2815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0" u="none" strike="noStrike" dirty="0">
                <a:solidFill>
                  <a:srgbClr val="000000"/>
                </a:solidFill>
                <a:effectLst/>
              </a:rPr>
              <a:t>Actual</a:t>
            </a:r>
            <a:endParaRPr lang="en-SG" sz="1200" dirty="0"/>
          </a:p>
        </p:txBody>
      </p:sp>
    </p:spTree>
    <p:extLst>
      <p:ext uri="{BB962C8B-B14F-4D97-AF65-F5344CB8AC3E}">
        <p14:creationId xmlns:p14="http://schemas.microsoft.com/office/powerpoint/2010/main" val="4263182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00"/>
    </mc:Choice>
    <mc:Fallback>
      <p:transition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25">
            <a:extLst>
              <a:ext uri="{FF2B5EF4-FFF2-40B4-BE49-F238E27FC236}">
                <a16:creationId xmlns:a16="http://schemas.microsoft.com/office/drawing/2014/main" id="{7213CE32-1592-79B9-A86A-4EA4537A4A25}"/>
              </a:ext>
            </a:extLst>
          </p:cNvPr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矩形 126">
            <a:extLst>
              <a:ext uri="{FF2B5EF4-FFF2-40B4-BE49-F238E27FC236}">
                <a16:creationId xmlns:a16="http://schemas.microsoft.com/office/drawing/2014/main" id="{812CE0CC-29F6-A532-AA56-B9CD5F21CDF7}"/>
              </a:ext>
            </a:extLst>
          </p:cNvPr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128">
            <a:extLst>
              <a:ext uri="{FF2B5EF4-FFF2-40B4-BE49-F238E27FC236}">
                <a16:creationId xmlns:a16="http://schemas.microsoft.com/office/drawing/2014/main" id="{D1F53116-BC27-3C4E-65A7-A19AB43AD3D3}"/>
              </a:ext>
            </a:extLst>
          </p:cNvPr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Rectangle 39">
            <a:extLst>
              <a:ext uri="{FF2B5EF4-FFF2-40B4-BE49-F238E27FC236}">
                <a16:creationId xmlns:a16="http://schemas.microsoft.com/office/drawing/2014/main" id="{A3D53478-0283-C007-A93E-31BF31E983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2905" y="386715"/>
            <a:ext cx="622344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Prediction Experiment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0C6FE2-CD17-0363-2D41-6FF4EDF1F566}"/>
              </a:ext>
            </a:extLst>
          </p:cNvPr>
          <p:cNvSpPr txBox="1"/>
          <p:nvPr/>
        </p:nvSpPr>
        <p:spPr>
          <a:xfrm>
            <a:off x="1442905" y="1107122"/>
            <a:ext cx="9348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Prediction on </a:t>
            </a:r>
            <a:r>
              <a:rPr lang="en-SG" b="1" dirty="0" err="1"/>
              <a:t>DocLayNet</a:t>
            </a:r>
            <a:r>
              <a:rPr lang="en-SG" b="1" dirty="0"/>
              <a:t> dataset</a:t>
            </a:r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AAE146-DDB2-D099-13C4-D4D9D11A4EC1}"/>
              </a:ext>
            </a:extLst>
          </p:cNvPr>
          <p:cNvSpPr txBox="1"/>
          <p:nvPr/>
        </p:nvSpPr>
        <p:spPr>
          <a:xfrm>
            <a:off x="2293337" y="6350399"/>
            <a:ext cx="2815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0" u="none" strike="noStrike" dirty="0">
                <a:solidFill>
                  <a:srgbClr val="000000"/>
                </a:solidFill>
                <a:effectLst/>
              </a:rPr>
              <a:t>Predict</a:t>
            </a:r>
            <a:endParaRPr lang="en-SG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503649-67F3-30FC-4B3E-06598A34B7FB}"/>
              </a:ext>
            </a:extLst>
          </p:cNvPr>
          <p:cNvSpPr txBox="1"/>
          <p:nvPr/>
        </p:nvSpPr>
        <p:spPr>
          <a:xfrm>
            <a:off x="7701155" y="6350399"/>
            <a:ext cx="2815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0" u="none" strike="noStrike" dirty="0">
                <a:solidFill>
                  <a:srgbClr val="000000"/>
                </a:solidFill>
                <a:effectLst/>
              </a:rPr>
              <a:t>Actual</a:t>
            </a:r>
            <a:endParaRPr lang="en-SG" sz="1200" dirty="0"/>
          </a:p>
        </p:txBody>
      </p:sp>
      <p:pic>
        <p:nvPicPr>
          <p:cNvPr id="12290" name="Picture 2" descr="73d8509b3691a4c2a504eb951bcb910384a9926f10f16a0528efe78e536055cc">
            <a:extLst>
              <a:ext uri="{FF2B5EF4-FFF2-40B4-BE49-F238E27FC236}">
                <a16:creationId xmlns:a16="http://schemas.microsoft.com/office/drawing/2014/main" id="{B8891D0F-0D82-60CA-4D0C-2D17C129B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0397" y="1882847"/>
            <a:ext cx="4341783" cy="43417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1267E0ED-BB50-BAB4-DA0F-3D5F2F914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215" y="1882847"/>
            <a:ext cx="4341783" cy="434178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6130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00"/>
    </mc:Choice>
    <mc:Fallback>
      <p:transition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25">
            <a:extLst>
              <a:ext uri="{FF2B5EF4-FFF2-40B4-BE49-F238E27FC236}">
                <a16:creationId xmlns:a16="http://schemas.microsoft.com/office/drawing/2014/main" id="{7213CE32-1592-79B9-A86A-4EA4537A4A25}"/>
              </a:ext>
            </a:extLst>
          </p:cNvPr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矩形 126">
            <a:extLst>
              <a:ext uri="{FF2B5EF4-FFF2-40B4-BE49-F238E27FC236}">
                <a16:creationId xmlns:a16="http://schemas.microsoft.com/office/drawing/2014/main" id="{812CE0CC-29F6-A532-AA56-B9CD5F21CDF7}"/>
              </a:ext>
            </a:extLst>
          </p:cNvPr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128">
            <a:extLst>
              <a:ext uri="{FF2B5EF4-FFF2-40B4-BE49-F238E27FC236}">
                <a16:creationId xmlns:a16="http://schemas.microsoft.com/office/drawing/2014/main" id="{D1F53116-BC27-3C4E-65A7-A19AB43AD3D3}"/>
              </a:ext>
            </a:extLst>
          </p:cNvPr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Rectangle 39">
            <a:extLst>
              <a:ext uri="{FF2B5EF4-FFF2-40B4-BE49-F238E27FC236}">
                <a16:creationId xmlns:a16="http://schemas.microsoft.com/office/drawing/2014/main" id="{A3D53478-0283-C007-A93E-31BF31E983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2905" y="386715"/>
            <a:ext cx="622344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Prediction Experiment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0C6FE2-CD17-0363-2D41-6FF4EDF1F566}"/>
              </a:ext>
            </a:extLst>
          </p:cNvPr>
          <p:cNvSpPr txBox="1"/>
          <p:nvPr/>
        </p:nvSpPr>
        <p:spPr>
          <a:xfrm>
            <a:off x="1442905" y="1107122"/>
            <a:ext cx="9348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Prediction on </a:t>
            </a:r>
            <a:r>
              <a:rPr lang="en-SG" b="1" dirty="0" err="1"/>
              <a:t>PubLayNet</a:t>
            </a:r>
            <a:r>
              <a:rPr lang="en-SG" b="1" dirty="0"/>
              <a:t> dataset</a:t>
            </a:r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AAE146-DDB2-D099-13C4-D4D9D11A4EC1}"/>
              </a:ext>
            </a:extLst>
          </p:cNvPr>
          <p:cNvSpPr txBox="1"/>
          <p:nvPr/>
        </p:nvSpPr>
        <p:spPr>
          <a:xfrm>
            <a:off x="2293337" y="6350399"/>
            <a:ext cx="2815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0" u="none" strike="noStrike" dirty="0">
                <a:solidFill>
                  <a:srgbClr val="000000"/>
                </a:solidFill>
                <a:effectLst/>
              </a:rPr>
              <a:t>Predict</a:t>
            </a:r>
            <a:endParaRPr lang="en-SG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503649-67F3-30FC-4B3E-06598A34B7FB}"/>
              </a:ext>
            </a:extLst>
          </p:cNvPr>
          <p:cNvSpPr txBox="1"/>
          <p:nvPr/>
        </p:nvSpPr>
        <p:spPr>
          <a:xfrm>
            <a:off x="7701155" y="6350399"/>
            <a:ext cx="2815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0" u="none" strike="noStrike" dirty="0">
                <a:solidFill>
                  <a:srgbClr val="000000"/>
                </a:solidFill>
                <a:effectLst/>
              </a:rPr>
              <a:t>Actual</a:t>
            </a:r>
            <a:endParaRPr lang="en-SG" sz="1200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BC016828-850B-7A22-D840-00F3995A3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1881" y="1611719"/>
            <a:ext cx="3539214" cy="47240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PMC3078894_00000">
            <a:extLst>
              <a:ext uri="{FF2B5EF4-FFF2-40B4-BE49-F238E27FC236}">
                <a16:creationId xmlns:a16="http://schemas.microsoft.com/office/drawing/2014/main" id="{2992D891-C8B0-9565-1CEC-F459ED755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783" y="1611719"/>
            <a:ext cx="3543011" cy="472401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917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00"/>
    </mc:Choice>
    <mc:Fallback>
      <p:transition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25">
            <a:extLst>
              <a:ext uri="{FF2B5EF4-FFF2-40B4-BE49-F238E27FC236}">
                <a16:creationId xmlns:a16="http://schemas.microsoft.com/office/drawing/2014/main" id="{7213CE32-1592-79B9-A86A-4EA4537A4A25}"/>
              </a:ext>
            </a:extLst>
          </p:cNvPr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矩形 126">
            <a:extLst>
              <a:ext uri="{FF2B5EF4-FFF2-40B4-BE49-F238E27FC236}">
                <a16:creationId xmlns:a16="http://schemas.microsoft.com/office/drawing/2014/main" id="{812CE0CC-29F6-A532-AA56-B9CD5F21CDF7}"/>
              </a:ext>
            </a:extLst>
          </p:cNvPr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128">
            <a:extLst>
              <a:ext uri="{FF2B5EF4-FFF2-40B4-BE49-F238E27FC236}">
                <a16:creationId xmlns:a16="http://schemas.microsoft.com/office/drawing/2014/main" id="{D1F53116-BC27-3C4E-65A7-A19AB43AD3D3}"/>
              </a:ext>
            </a:extLst>
          </p:cNvPr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Rectangle 39">
            <a:extLst>
              <a:ext uri="{FF2B5EF4-FFF2-40B4-BE49-F238E27FC236}">
                <a16:creationId xmlns:a16="http://schemas.microsoft.com/office/drawing/2014/main" id="{A3D53478-0283-C007-A93E-31BF31E983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2905" y="386715"/>
            <a:ext cx="622344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Prediction Experiment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0C6FE2-CD17-0363-2D41-6FF4EDF1F566}"/>
              </a:ext>
            </a:extLst>
          </p:cNvPr>
          <p:cNvSpPr txBox="1"/>
          <p:nvPr/>
        </p:nvSpPr>
        <p:spPr>
          <a:xfrm>
            <a:off x="1442905" y="1107122"/>
            <a:ext cx="9348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Prediction on </a:t>
            </a:r>
            <a:r>
              <a:rPr lang="en-SG" b="1" dirty="0" err="1"/>
              <a:t>PubLayNet</a:t>
            </a:r>
            <a:r>
              <a:rPr lang="en-SG" b="1" dirty="0"/>
              <a:t> dataset</a:t>
            </a:r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AAE146-DDB2-D099-13C4-D4D9D11A4EC1}"/>
              </a:ext>
            </a:extLst>
          </p:cNvPr>
          <p:cNvSpPr txBox="1"/>
          <p:nvPr/>
        </p:nvSpPr>
        <p:spPr>
          <a:xfrm>
            <a:off x="2293337" y="6350399"/>
            <a:ext cx="2815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0" u="none" strike="noStrike" dirty="0">
                <a:solidFill>
                  <a:srgbClr val="000000"/>
                </a:solidFill>
                <a:effectLst/>
              </a:rPr>
              <a:t>Predict</a:t>
            </a:r>
            <a:endParaRPr lang="en-SG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503649-67F3-30FC-4B3E-06598A34B7FB}"/>
              </a:ext>
            </a:extLst>
          </p:cNvPr>
          <p:cNvSpPr txBox="1"/>
          <p:nvPr/>
        </p:nvSpPr>
        <p:spPr>
          <a:xfrm>
            <a:off x="7701155" y="6350399"/>
            <a:ext cx="2815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0" u="none" strike="noStrike" dirty="0">
                <a:solidFill>
                  <a:srgbClr val="000000"/>
                </a:solidFill>
                <a:effectLst/>
              </a:rPr>
              <a:t>Actual</a:t>
            </a:r>
            <a:endParaRPr lang="en-SG" sz="1200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139C53F3-7DB2-7CBD-53A9-6764B3F7B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263" y="1755876"/>
            <a:ext cx="3467687" cy="45050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PMC5832062_00001">
            <a:extLst>
              <a:ext uri="{FF2B5EF4-FFF2-40B4-BE49-F238E27FC236}">
                <a16:creationId xmlns:a16="http://schemas.microsoft.com/office/drawing/2014/main" id="{016D4604-1E92-A65C-54DF-519CB5C7D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803" y="1809606"/>
            <a:ext cx="3440971" cy="445129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03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00"/>
    </mc:Choice>
    <mc:Fallback>
      <p:transition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25">
            <a:extLst>
              <a:ext uri="{FF2B5EF4-FFF2-40B4-BE49-F238E27FC236}">
                <a16:creationId xmlns:a16="http://schemas.microsoft.com/office/drawing/2014/main" id="{7213CE32-1592-79B9-A86A-4EA4537A4A25}"/>
              </a:ext>
            </a:extLst>
          </p:cNvPr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矩形 126">
            <a:extLst>
              <a:ext uri="{FF2B5EF4-FFF2-40B4-BE49-F238E27FC236}">
                <a16:creationId xmlns:a16="http://schemas.microsoft.com/office/drawing/2014/main" id="{812CE0CC-29F6-A532-AA56-B9CD5F21CDF7}"/>
              </a:ext>
            </a:extLst>
          </p:cNvPr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128">
            <a:extLst>
              <a:ext uri="{FF2B5EF4-FFF2-40B4-BE49-F238E27FC236}">
                <a16:creationId xmlns:a16="http://schemas.microsoft.com/office/drawing/2014/main" id="{D1F53116-BC27-3C4E-65A7-A19AB43AD3D3}"/>
              </a:ext>
            </a:extLst>
          </p:cNvPr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Rectangle 39">
            <a:extLst>
              <a:ext uri="{FF2B5EF4-FFF2-40B4-BE49-F238E27FC236}">
                <a16:creationId xmlns:a16="http://schemas.microsoft.com/office/drawing/2014/main" id="{A3D53478-0283-C007-A93E-31BF31E983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2905" y="386715"/>
            <a:ext cx="622344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Prediction Experiment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0C6FE2-CD17-0363-2D41-6FF4EDF1F566}"/>
              </a:ext>
            </a:extLst>
          </p:cNvPr>
          <p:cNvSpPr txBox="1"/>
          <p:nvPr/>
        </p:nvSpPr>
        <p:spPr>
          <a:xfrm>
            <a:off x="1442905" y="1107122"/>
            <a:ext cx="9348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Prediction on </a:t>
            </a:r>
            <a:r>
              <a:rPr lang="en-SG" b="1" dirty="0" err="1"/>
              <a:t>DocBank</a:t>
            </a:r>
            <a:r>
              <a:rPr lang="en-SG" b="1" dirty="0"/>
              <a:t> dataset</a:t>
            </a:r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AAE146-DDB2-D099-13C4-D4D9D11A4EC1}"/>
              </a:ext>
            </a:extLst>
          </p:cNvPr>
          <p:cNvSpPr txBox="1"/>
          <p:nvPr/>
        </p:nvSpPr>
        <p:spPr>
          <a:xfrm>
            <a:off x="2293337" y="6350399"/>
            <a:ext cx="2815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0" u="none" strike="noStrike" dirty="0">
                <a:solidFill>
                  <a:srgbClr val="000000"/>
                </a:solidFill>
                <a:effectLst/>
              </a:rPr>
              <a:t>Predict</a:t>
            </a:r>
            <a:endParaRPr lang="en-SG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503649-67F3-30FC-4B3E-06598A34B7FB}"/>
              </a:ext>
            </a:extLst>
          </p:cNvPr>
          <p:cNvSpPr txBox="1"/>
          <p:nvPr/>
        </p:nvSpPr>
        <p:spPr>
          <a:xfrm>
            <a:off x="7701155" y="6350399"/>
            <a:ext cx="2815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0" u="none" strike="noStrike" dirty="0">
                <a:solidFill>
                  <a:srgbClr val="000000"/>
                </a:solidFill>
                <a:effectLst/>
              </a:rPr>
              <a:t>Actual</a:t>
            </a:r>
            <a:endParaRPr lang="en-SG" sz="1200" dirty="0"/>
          </a:p>
        </p:txBody>
      </p:sp>
      <p:pic>
        <p:nvPicPr>
          <p:cNvPr id="15362" name="Picture 2" descr="91.tar_1705.00054.gz_Multiple_valued_sections_8_ori">
            <a:extLst>
              <a:ext uri="{FF2B5EF4-FFF2-40B4-BE49-F238E27FC236}">
                <a16:creationId xmlns:a16="http://schemas.microsoft.com/office/drawing/2014/main" id="{02CEF27B-BF5E-FFAD-838A-325146E25D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496" y="1819012"/>
            <a:ext cx="3157585" cy="44691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439C9B54-5731-3F32-BA6E-05BE85A509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5519" y="1820906"/>
            <a:ext cx="3267176" cy="452949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072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00"/>
    </mc:Choice>
    <mc:Fallback>
      <p:transition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25">
            <a:extLst>
              <a:ext uri="{FF2B5EF4-FFF2-40B4-BE49-F238E27FC236}">
                <a16:creationId xmlns:a16="http://schemas.microsoft.com/office/drawing/2014/main" id="{7213CE32-1592-79B9-A86A-4EA4537A4A25}"/>
              </a:ext>
            </a:extLst>
          </p:cNvPr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矩形 126">
            <a:extLst>
              <a:ext uri="{FF2B5EF4-FFF2-40B4-BE49-F238E27FC236}">
                <a16:creationId xmlns:a16="http://schemas.microsoft.com/office/drawing/2014/main" id="{812CE0CC-29F6-A532-AA56-B9CD5F21CDF7}"/>
              </a:ext>
            </a:extLst>
          </p:cNvPr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128">
            <a:extLst>
              <a:ext uri="{FF2B5EF4-FFF2-40B4-BE49-F238E27FC236}">
                <a16:creationId xmlns:a16="http://schemas.microsoft.com/office/drawing/2014/main" id="{D1F53116-BC27-3C4E-65A7-A19AB43AD3D3}"/>
              </a:ext>
            </a:extLst>
          </p:cNvPr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Rectangle 39">
            <a:extLst>
              <a:ext uri="{FF2B5EF4-FFF2-40B4-BE49-F238E27FC236}">
                <a16:creationId xmlns:a16="http://schemas.microsoft.com/office/drawing/2014/main" id="{A3D53478-0283-C007-A93E-31BF31E983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2905" y="386715"/>
            <a:ext cx="622344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Prediction Experiment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0C6FE2-CD17-0363-2D41-6FF4EDF1F566}"/>
              </a:ext>
            </a:extLst>
          </p:cNvPr>
          <p:cNvSpPr txBox="1"/>
          <p:nvPr/>
        </p:nvSpPr>
        <p:spPr>
          <a:xfrm>
            <a:off x="1442905" y="1107122"/>
            <a:ext cx="9348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Prediction on </a:t>
            </a:r>
            <a:r>
              <a:rPr lang="en-SG" b="1" dirty="0" err="1"/>
              <a:t>DocBank</a:t>
            </a:r>
            <a:r>
              <a:rPr lang="en-SG" b="1" dirty="0"/>
              <a:t> dataset</a:t>
            </a:r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AAE146-DDB2-D099-13C4-D4D9D11A4EC1}"/>
              </a:ext>
            </a:extLst>
          </p:cNvPr>
          <p:cNvSpPr txBox="1"/>
          <p:nvPr/>
        </p:nvSpPr>
        <p:spPr>
          <a:xfrm>
            <a:off x="2293337" y="6350399"/>
            <a:ext cx="2815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0" u="none" strike="noStrike" dirty="0">
                <a:solidFill>
                  <a:srgbClr val="000000"/>
                </a:solidFill>
                <a:effectLst/>
              </a:rPr>
              <a:t>Predict</a:t>
            </a:r>
            <a:endParaRPr lang="en-SG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503649-67F3-30FC-4B3E-06598A34B7FB}"/>
              </a:ext>
            </a:extLst>
          </p:cNvPr>
          <p:cNvSpPr txBox="1"/>
          <p:nvPr/>
        </p:nvSpPr>
        <p:spPr>
          <a:xfrm>
            <a:off x="7701155" y="6350399"/>
            <a:ext cx="2815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0" u="none" strike="noStrike" dirty="0">
                <a:solidFill>
                  <a:srgbClr val="000000"/>
                </a:solidFill>
                <a:effectLst/>
              </a:rPr>
              <a:t>Actual</a:t>
            </a:r>
            <a:endParaRPr lang="en-SG" sz="1200" dirty="0"/>
          </a:p>
        </p:txBody>
      </p:sp>
      <p:pic>
        <p:nvPicPr>
          <p:cNvPr id="16386" name="Picture 2" descr="281.tar_1712.00783.gz_frequence_4_ori">
            <a:extLst>
              <a:ext uri="{FF2B5EF4-FFF2-40B4-BE49-F238E27FC236}">
                <a16:creationId xmlns:a16="http://schemas.microsoft.com/office/drawing/2014/main" id="{76C99DC3-86C5-7A66-4868-2C6437833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5751" y="1880748"/>
            <a:ext cx="3060589" cy="433876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02F478C0-B9C9-4BF0-2B80-3C186B896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8812" y="1880747"/>
            <a:ext cx="3060589" cy="433876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626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00"/>
    </mc:Choice>
    <mc:Fallback>
      <p:transition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25">
            <a:extLst>
              <a:ext uri="{FF2B5EF4-FFF2-40B4-BE49-F238E27FC236}">
                <a16:creationId xmlns:a16="http://schemas.microsoft.com/office/drawing/2014/main" id="{7213CE32-1592-79B9-A86A-4EA4537A4A25}"/>
              </a:ext>
            </a:extLst>
          </p:cNvPr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矩形 126">
            <a:extLst>
              <a:ext uri="{FF2B5EF4-FFF2-40B4-BE49-F238E27FC236}">
                <a16:creationId xmlns:a16="http://schemas.microsoft.com/office/drawing/2014/main" id="{812CE0CC-29F6-A532-AA56-B9CD5F21CDF7}"/>
              </a:ext>
            </a:extLst>
          </p:cNvPr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128">
            <a:extLst>
              <a:ext uri="{FF2B5EF4-FFF2-40B4-BE49-F238E27FC236}">
                <a16:creationId xmlns:a16="http://schemas.microsoft.com/office/drawing/2014/main" id="{D1F53116-BC27-3C4E-65A7-A19AB43AD3D3}"/>
              </a:ext>
            </a:extLst>
          </p:cNvPr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Rectangle 39">
            <a:extLst>
              <a:ext uri="{FF2B5EF4-FFF2-40B4-BE49-F238E27FC236}">
                <a16:creationId xmlns:a16="http://schemas.microsoft.com/office/drawing/2014/main" id="{A3D53478-0283-C007-A93E-31BF31E983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2905" y="386715"/>
            <a:ext cx="622344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Prediction Experiment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0C6FE2-CD17-0363-2D41-6FF4EDF1F566}"/>
              </a:ext>
            </a:extLst>
          </p:cNvPr>
          <p:cNvSpPr txBox="1"/>
          <p:nvPr/>
        </p:nvSpPr>
        <p:spPr>
          <a:xfrm>
            <a:off x="1442905" y="1107122"/>
            <a:ext cx="9348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Prediction on Photo Taking Document Images</a:t>
            </a:r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AAE146-DDB2-D099-13C4-D4D9D11A4EC1}"/>
              </a:ext>
            </a:extLst>
          </p:cNvPr>
          <p:cNvSpPr txBox="1"/>
          <p:nvPr/>
        </p:nvSpPr>
        <p:spPr>
          <a:xfrm>
            <a:off x="1351127" y="5343720"/>
            <a:ext cx="2815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0" u="none" strike="noStrike" dirty="0">
                <a:solidFill>
                  <a:srgbClr val="000000"/>
                </a:solidFill>
                <a:effectLst/>
              </a:rPr>
              <a:t>Original</a:t>
            </a:r>
            <a:endParaRPr lang="en-SG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503649-67F3-30FC-4B3E-06598A34B7FB}"/>
              </a:ext>
            </a:extLst>
          </p:cNvPr>
          <p:cNvSpPr txBox="1"/>
          <p:nvPr/>
        </p:nvSpPr>
        <p:spPr>
          <a:xfrm>
            <a:off x="7238301" y="5343720"/>
            <a:ext cx="28159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0" i="0" u="none" strike="noStrike" dirty="0">
                <a:solidFill>
                  <a:srgbClr val="000000"/>
                </a:solidFill>
                <a:effectLst/>
              </a:rPr>
              <a:t>Detection on entire Document using Document Model</a:t>
            </a:r>
            <a:endParaRPr lang="en-SG" sz="1200" dirty="0"/>
          </a:p>
        </p:txBody>
      </p:sp>
      <p:pic>
        <p:nvPicPr>
          <p:cNvPr id="17410" name="Picture 2" descr="0003">
            <a:extLst>
              <a:ext uri="{FF2B5EF4-FFF2-40B4-BE49-F238E27FC236}">
                <a16:creationId xmlns:a16="http://schemas.microsoft.com/office/drawing/2014/main" id="{63D5DCCB-4B19-5D0E-E155-9373B151D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592" y="1978885"/>
            <a:ext cx="2466975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0003">
            <a:extLst>
              <a:ext uri="{FF2B5EF4-FFF2-40B4-BE49-F238E27FC236}">
                <a16:creationId xmlns:a16="http://schemas.microsoft.com/office/drawing/2014/main" id="{749442B4-EF25-65CA-FF53-060020A0B5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766" y="1978885"/>
            <a:ext cx="2466975" cy="328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1654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00"/>
    </mc:Choice>
    <mc:Fallback>
      <p:transition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25">
            <a:extLst>
              <a:ext uri="{FF2B5EF4-FFF2-40B4-BE49-F238E27FC236}">
                <a16:creationId xmlns:a16="http://schemas.microsoft.com/office/drawing/2014/main" id="{8D7E5D94-8A77-3F12-11C1-1417100C90ED}"/>
              </a:ext>
            </a:extLst>
          </p:cNvPr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矩形 126">
            <a:extLst>
              <a:ext uri="{FF2B5EF4-FFF2-40B4-BE49-F238E27FC236}">
                <a16:creationId xmlns:a16="http://schemas.microsoft.com/office/drawing/2014/main" id="{D245A0A7-6EB0-C3F4-C1AA-69261B2C4BB3}"/>
              </a:ext>
            </a:extLst>
          </p:cNvPr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128">
            <a:extLst>
              <a:ext uri="{FF2B5EF4-FFF2-40B4-BE49-F238E27FC236}">
                <a16:creationId xmlns:a16="http://schemas.microsoft.com/office/drawing/2014/main" id="{8A772CCA-3478-9746-80D3-6ACF72AA27E9}"/>
              </a:ext>
            </a:extLst>
          </p:cNvPr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Rectangle 39">
            <a:extLst>
              <a:ext uri="{FF2B5EF4-FFF2-40B4-BE49-F238E27FC236}">
                <a16:creationId xmlns:a16="http://schemas.microsoft.com/office/drawing/2014/main" id="{16C415B4-7F09-58AF-C7A6-49FE7A2C5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2905" y="386715"/>
            <a:ext cx="622344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Prediction Experiment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220265-0929-7AD6-DBCB-FF70F21BB1F7}"/>
              </a:ext>
            </a:extLst>
          </p:cNvPr>
          <p:cNvSpPr txBox="1"/>
          <p:nvPr/>
        </p:nvSpPr>
        <p:spPr>
          <a:xfrm>
            <a:off x="1442905" y="1107122"/>
            <a:ext cx="9348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Prediction on Photo Taking Document Images</a:t>
            </a:r>
            <a:endParaRPr lang="en-S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7126E1-B57A-8227-5466-E30CD77B4B96}"/>
              </a:ext>
            </a:extLst>
          </p:cNvPr>
          <p:cNvSpPr txBox="1"/>
          <p:nvPr/>
        </p:nvSpPr>
        <p:spPr>
          <a:xfrm>
            <a:off x="1610339" y="5899400"/>
            <a:ext cx="28159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Layout prediction on the original image</a:t>
            </a:r>
            <a:endParaRPr lang="en-SG" sz="1200" dirty="0"/>
          </a:p>
        </p:txBody>
      </p:sp>
      <p:pic>
        <p:nvPicPr>
          <p:cNvPr id="18434" name="Picture 2" descr="0003">
            <a:extLst>
              <a:ext uri="{FF2B5EF4-FFF2-40B4-BE49-F238E27FC236}">
                <a16:creationId xmlns:a16="http://schemas.microsoft.com/office/drawing/2014/main" id="{45B29FA8-73EB-7E56-F331-354287552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954" y="1796440"/>
            <a:ext cx="3072675" cy="410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0003_0">
            <a:extLst>
              <a:ext uri="{FF2B5EF4-FFF2-40B4-BE49-F238E27FC236}">
                <a16:creationId xmlns:a16="http://schemas.microsoft.com/office/drawing/2014/main" id="{3F64D9BF-57EB-DC4E-0313-53E70AD8D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525" y="1796440"/>
            <a:ext cx="3277287" cy="410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B0FB74-F6D9-5DD3-76BE-BE41A3579427}"/>
              </a:ext>
            </a:extLst>
          </p:cNvPr>
          <p:cNvSpPr txBox="1"/>
          <p:nvPr/>
        </p:nvSpPr>
        <p:spPr>
          <a:xfrm>
            <a:off x="6740216" y="5942387"/>
            <a:ext cx="28159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Layout p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</a:rPr>
              <a:t>rediction on the cropped </a:t>
            </a:r>
            <a:r>
              <a:rPr lang="en-US" sz="1200" dirty="0">
                <a:solidFill>
                  <a:srgbClr val="000000"/>
                </a:solidFill>
              </a:rPr>
              <a:t>d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</a:rPr>
              <a:t>ocument </a:t>
            </a:r>
            <a:r>
              <a:rPr lang="en-US" sz="1200" dirty="0">
                <a:solidFill>
                  <a:srgbClr val="000000"/>
                </a:solidFill>
              </a:rPr>
              <a:t>i</a:t>
            </a:r>
            <a:r>
              <a:rPr lang="en-US" sz="1200" b="0" i="0" u="none" strike="noStrike" dirty="0">
                <a:solidFill>
                  <a:srgbClr val="000000"/>
                </a:solidFill>
                <a:effectLst/>
              </a:rPr>
              <a:t>mage</a:t>
            </a:r>
            <a:endParaRPr lang="en-SG" sz="1200" dirty="0"/>
          </a:p>
        </p:txBody>
      </p:sp>
    </p:spTree>
    <p:extLst>
      <p:ext uri="{BB962C8B-B14F-4D97-AF65-F5344CB8AC3E}">
        <p14:creationId xmlns:p14="http://schemas.microsoft.com/office/powerpoint/2010/main" val="1483303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00"/>
    </mc:Choice>
    <mc:Fallback>
      <p:transition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9"/>
          <p:cNvSpPr>
            <a:spLocks noChangeArrowheads="1"/>
          </p:cNvSpPr>
          <p:nvPr/>
        </p:nvSpPr>
        <p:spPr bwMode="auto">
          <a:xfrm>
            <a:off x="5902325" y="3132455"/>
            <a:ext cx="2877185" cy="1076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</a:p>
          <a:p>
            <a:pPr>
              <a:buFont typeface="Arial" panose="020B0604020202020204" pitchFamily="34" charset="0"/>
              <a:buNone/>
            </a:pP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Motivation  and </a:t>
            </a: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Objective</a:t>
            </a: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None/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5637491" y="3214547"/>
            <a:ext cx="0" cy="4711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31"/>
          <p:cNvSpPr>
            <a:spLocks noChangeArrowheads="1"/>
          </p:cNvSpPr>
          <p:nvPr/>
        </p:nvSpPr>
        <p:spPr bwMode="auto">
          <a:xfrm>
            <a:off x="3158490" y="3244215"/>
            <a:ext cx="2141220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  <a:endParaRPr kumimoji="0" lang="en-US" altLang="zh-CN" b="1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00"/>
    </mc:Choice>
    <mc:Fallback>
      <p:transition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25">
            <a:extLst>
              <a:ext uri="{FF2B5EF4-FFF2-40B4-BE49-F238E27FC236}">
                <a16:creationId xmlns:a16="http://schemas.microsoft.com/office/drawing/2014/main" id="{8D7E5D94-8A77-3F12-11C1-1417100C90ED}"/>
              </a:ext>
            </a:extLst>
          </p:cNvPr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矩形 126">
            <a:extLst>
              <a:ext uri="{FF2B5EF4-FFF2-40B4-BE49-F238E27FC236}">
                <a16:creationId xmlns:a16="http://schemas.microsoft.com/office/drawing/2014/main" id="{D245A0A7-6EB0-C3F4-C1AA-69261B2C4BB3}"/>
              </a:ext>
            </a:extLst>
          </p:cNvPr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128">
            <a:extLst>
              <a:ext uri="{FF2B5EF4-FFF2-40B4-BE49-F238E27FC236}">
                <a16:creationId xmlns:a16="http://schemas.microsoft.com/office/drawing/2014/main" id="{8A772CCA-3478-9746-80D3-6ACF72AA27E9}"/>
              </a:ext>
            </a:extLst>
          </p:cNvPr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Rectangle 39">
            <a:extLst>
              <a:ext uri="{FF2B5EF4-FFF2-40B4-BE49-F238E27FC236}">
                <a16:creationId xmlns:a16="http://schemas.microsoft.com/office/drawing/2014/main" id="{16C415B4-7F09-58AF-C7A6-49FE7A2C5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2905" y="386715"/>
            <a:ext cx="622344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Prediction Experiment</a:t>
            </a:r>
          </a:p>
        </p:txBody>
      </p:sp>
      <p:pic>
        <p:nvPicPr>
          <p:cNvPr id="19458" name="Picture 2" descr="0029_0">
            <a:extLst>
              <a:ext uri="{FF2B5EF4-FFF2-40B4-BE49-F238E27FC236}">
                <a16:creationId xmlns:a16="http://schemas.microsoft.com/office/drawing/2014/main" id="{E958437E-98BA-401A-2D03-33293EDF3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997" y="1359057"/>
            <a:ext cx="3467985" cy="4458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0011_0">
            <a:extLst>
              <a:ext uri="{FF2B5EF4-FFF2-40B4-BE49-F238E27FC236}">
                <a16:creationId xmlns:a16="http://schemas.microsoft.com/office/drawing/2014/main" id="{38AC9A2C-7BAE-CD27-7C19-6AD9004CA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607" y="1384224"/>
            <a:ext cx="3680621" cy="4408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0028_0">
            <a:extLst>
              <a:ext uri="{FF2B5EF4-FFF2-40B4-BE49-F238E27FC236}">
                <a16:creationId xmlns:a16="http://schemas.microsoft.com/office/drawing/2014/main" id="{EB9BB78C-BB98-8EB6-281F-176EDAAD9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0478" y="1304486"/>
            <a:ext cx="3602724" cy="456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7392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00"/>
    </mc:Choice>
    <mc:Fallback>
      <p:transition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25">
            <a:extLst>
              <a:ext uri="{FF2B5EF4-FFF2-40B4-BE49-F238E27FC236}">
                <a16:creationId xmlns:a16="http://schemas.microsoft.com/office/drawing/2014/main" id="{8FD96AC2-D9F7-B751-A743-9872E15B3705}"/>
              </a:ext>
            </a:extLst>
          </p:cNvPr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矩形 126">
            <a:extLst>
              <a:ext uri="{FF2B5EF4-FFF2-40B4-BE49-F238E27FC236}">
                <a16:creationId xmlns:a16="http://schemas.microsoft.com/office/drawing/2014/main" id="{6CD45FC5-035D-1964-66D5-B8D38C838338}"/>
              </a:ext>
            </a:extLst>
          </p:cNvPr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128">
            <a:extLst>
              <a:ext uri="{FF2B5EF4-FFF2-40B4-BE49-F238E27FC236}">
                <a16:creationId xmlns:a16="http://schemas.microsoft.com/office/drawing/2014/main" id="{CEFE5435-F22C-C18D-8AFF-10F506D7F16A}"/>
              </a:ext>
            </a:extLst>
          </p:cNvPr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Rectangle 39">
            <a:extLst>
              <a:ext uri="{FF2B5EF4-FFF2-40B4-BE49-F238E27FC236}">
                <a16:creationId xmlns:a16="http://schemas.microsoft.com/office/drawing/2014/main" id="{D3BE656A-963D-3543-05A8-D5F8BE663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2905" y="386715"/>
            <a:ext cx="622344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Prediction Experiment</a:t>
            </a:r>
          </a:p>
        </p:txBody>
      </p:sp>
      <p:pic>
        <p:nvPicPr>
          <p:cNvPr id="7" name="Picture 10" descr="0002_0">
            <a:extLst>
              <a:ext uri="{FF2B5EF4-FFF2-40B4-BE49-F238E27FC236}">
                <a16:creationId xmlns:a16="http://schemas.microsoft.com/office/drawing/2014/main" id="{6583B071-DE7A-5F02-77F2-12248308E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213" y="1689105"/>
            <a:ext cx="3518999" cy="3923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e4_0">
            <a:extLst>
              <a:ext uri="{FF2B5EF4-FFF2-40B4-BE49-F238E27FC236}">
                <a16:creationId xmlns:a16="http://schemas.microsoft.com/office/drawing/2014/main" id="{E111884F-05C0-7A0F-38FD-8D9CFA655F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8775" y="1269752"/>
            <a:ext cx="3059919" cy="4342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e3_0">
            <a:extLst>
              <a:ext uri="{FF2B5EF4-FFF2-40B4-BE49-F238E27FC236}">
                <a16:creationId xmlns:a16="http://schemas.microsoft.com/office/drawing/2014/main" id="{973B4078-6A07-117C-1A30-D3B291FA5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726" y="1269754"/>
            <a:ext cx="2691535" cy="4346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172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00"/>
    </mc:Choice>
    <mc:Fallback>
      <p:transition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25">
            <a:extLst>
              <a:ext uri="{FF2B5EF4-FFF2-40B4-BE49-F238E27FC236}">
                <a16:creationId xmlns:a16="http://schemas.microsoft.com/office/drawing/2014/main" id="{B249B556-FA79-8F79-4702-5E52D61A7D48}"/>
              </a:ext>
            </a:extLst>
          </p:cNvPr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3" name="矩形 126">
            <a:extLst>
              <a:ext uri="{FF2B5EF4-FFF2-40B4-BE49-F238E27FC236}">
                <a16:creationId xmlns:a16="http://schemas.microsoft.com/office/drawing/2014/main" id="{F8F655CE-9E25-A37A-9614-F1B41A2C1C05}"/>
              </a:ext>
            </a:extLst>
          </p:cNvPr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128">
            <a:extLst>
              <a:ext uri="{FF2B5EF4-FFF2-40B4-BE49-F238E27FC236}">
                <a16:creationId xmlns:a16="http://schemas.microsoft.com/office/drawing/2014/main" id="{CC05EC65-EB58-7EF8-C8BE-D06F70137FF6}"/>
              </a:ext>
            </a:extLst>
          </p:cNvPr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5" name="Rectangle 39">
            <a:extLst>
              <a:ext uri="{FF2B5EF4-FFF2-40B4-BE49-F238E27FC236}">
                <a16:creationId xmlns:a16="http://schemas.microsoft.com/office/drawing/2014/main" id="{D47B355E-EC69-328F-CA3E-EC2D377B2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2905" y="386715"/>
            <a:ext cx="622344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FFC815-7EA2-3330-0DCC-14FE531E31B1}"/>
              </a:ext>
            </a:extLst>
          </p:cNvPr>
          <p:cNvSpPr txBox="1"/>
          <p:nvPr/>
        </p:nvSpPr>
        <p:spPr>
          <a:xfrm>
            <a:off x="1507328" y="1255729"/>
            <a:ext cx="60946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Project Summary</a:t>
            </a:r>
          </a:p>
          <a:p>
            <a:endParaRPr lang="en-SG" sz="1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This project built a document layout detection model using deep learning techniques in Mask R-CNN approach. The final model achieved an average 86% on AP50, with each category having a minimum 50% on AP50.</a:t>
            </a:r>
            <a:endParaRPr lang="en-SG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CE7EF-280D-351D-B1C3-D53DBA8F4653}"/>
              </a:ext>
            </a:extLst>
          </p:cNvPr>
          <p:cNvSpPr txBox="1"/>
          <p:nvPr/>
        </p:nvSpPr>
        <p:spPr>
          <a:xfrm>
            <a:off x="1507328" y="2740296"/>
            <a:ext cx="6094602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Project Limitations</a:t>
            </a:r>
          </a:p>
          <a:p>
            <a:endParaRPr lang="en-SG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Although the model is designed to detect any type of document, it is more suitable for research papers or articles. The model may require additional fine-tuning for other types of documents such as invoice, magazine and many more.</a:t>
            </a:r>
            <a:endParaRPr lang="en-SG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628832-BB01-BBF4-4D3D-FEF482AEEAD0}"/>
              </a:ext>
            </a:extLst>
          </p:cNvPr>
          <p:cNvSpPr txBox="1"/>
          <p:nvPr/>
        </p:nvSpPr>
        <p:spPr>
          <a:xfrm>
            <a:off x="1507328" y="4453048"/>
            <a:ext cx="609460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6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Future Enhancement</a:t>
            </a:r>
          </a:p>
          <a:p>
            <a:endParaRPr lang="en-SG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To enhance the accuracy and efficiency of document layout detection, future studies may consider introducing new models, each targeting a different document type. The application of model assembly methods can be utilized to provide the most accurate result by utilizing the strengths of each model.</a:t>
            </a:r>
            <a:endParaRPr lang="en-SG" sz="1400" dirty="0"/>
          </a:p>
        </p:txBody>
      </p:sp>
    </p:spTree>
    <p:extLst>
      <p:ext uri="{BB962C8B-B14F-4D97-AF65-F5344CB8AC3E}">
        <p14:creationId xmlns:p14="http://schemas.microsoft.com/office/powerpoint/2010/main" val="3527448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00"/>
    </mc:Choice>
    <mc:Fallback>
      <p:transition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9">
            <a:extLst>
              <a:ext uri="{FF2B5EF4-FFF2-40B4-BE49-F238E27FC236}">
                <a16:creationId xmlns:a16="http://schemas.microsoft.com/office/drawing/2014/main" id="{9E5E439A-1EEB-3D06-4E6D-09C8799DE9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36557"/>
            <a:ext cx="1219200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050465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00"/>
    </mc:Choice>
    <mc:Fallback>
      <p:transition advTm="5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9"/>
          <p:cNvSpPr>
            <a:spLocks noChangeArrowheads="1"/>
          </p:cNvSpPr>
          <p:nvPr/>
        </p:nvSpPr>
        <p:spPr bwMode="auto">
          <a:xfrm>
            <a:off x="1425575" y="386715"/>
            <a:ext cx="624078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Background </a:t>
            </a:r>
            <a:endParaRPr lang="en-US" altLang="zh-CN" sz="3200" b="1" dirty="0">
              <a:solidFill>
                <a:srgbClr val="5C5D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矩形 125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7" name="矩形 126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9" name="矩形 128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2959735" y="1740535"/>
            <a:ext cx="6271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ym typeface="+mn-ea"/>
              </a:rPr>
              <a:t>“</a:t>
            </a:r>
            <a:r>
              <a:rPr lang="en-US" b="1" dirty="0"/>
              <a:t>What is document layout analysis?”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2960370" y="3703955"/>
            <a:ext cx="6271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ym typeface="+mn-ea"/>
              </a:rPr>
              <a:t>“</a:t>
            </a:r>
            <a:r>
              <a:rPr lang="en-US" b="1" dirty="0"/>
              <a:t>How should I detect objects in a picture?”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2320290" y="2304415"/>
            <a:ext cx="75520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A form of object detection to categorizing and detecting different layout in a document, such as text, tables, and figures</a:t>
            </a:r>
          </a:p>
        </p:txBody>
      </p:sp>
      <p:sp>
        <p:nvSpPr>
          <p:cNvPr id="13" name="Text Box 12"/>
          <p:cNvSpPr txBox="1"/>
          <p:nvPr/>
        </p:nvSpPr>
        <p:spPr>
          <a:xfrm>
            <a:off x="2319655" y="4267835"/>
            <a:ext cx="7552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Train a detection model through machine learning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00"/>
    </mc:Choice>
    <mc:Fallback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9"/>
          <p:cNvSpPr>
            <a:spLocks noChangeArrowheads="1"/>
          </p:cNvSpPr>
          <p:nvPr/>
        </p:nvSpPr>
        <p:spPr bwMode="auto">
          <a:xfrm>
            <a:off x="1425575" y="386715"/>
            <a:ext cx="624078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Background </a:t>
            </a:r>
            <a:endParaRPr lang="en-US" altLang="zh-CN" sz="3200" b="1" dirty="0">
              <a:solidFill>
                <a:srgbClr val="5C5D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矩形 125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7" name="矩形 126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9" name="矩形 128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2959735" y="1740535"/>
            <a:ext cx="6271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ym typeface="+mn-ea"/>
              </a:rPr>
              <a:t>“How to train a model for document layout analysis?”</a:t>
            </a:r>
            <a:endParaRPr lang="en-US" b="1" dirty="0"/>
          </a:p>
        </p:txBody>
      </p:sp>
      <p:sp>
        <p:nvSpPr>
          <p:cNvPr id="3" name="Text Box 2"/>
          <p:cNvSpPr txBox="1"/>
          <p:nvPr/>
        </p:nvSpPr>
        <p:spPr>
          <a:xfrm>
            <a:off x="2960370" y="3703955"/>
            <a:ext cx="6271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ym typeface="+mn-ea"/>
              </a:rPr>
              <a:t>“What is the definition of a good model?”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2320290" y="2304415"/>
            <a:ext cx="75520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Data Preparation</a:t>
            </a:r>
          </a:p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Training Technic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2319655" y="4267835"/>
            <a:ext cx="75520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Prediction Analysis</a:t>
            </a:r>
          </a:p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Compare and Contrast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00"/>
    </mc:Choice>
    <mc:Fallback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9"/>
          <p:cNvSpPr>
            <a:spLocks noChangeArrowheads="1"/>
          </p:cNvSpPr>
          <p:nvPr/>
        </p:nvSpPr>
        <p:spPr bwMode="auto">
          <a:xfrm>
            <a:off x="1425575" y="386715"/>
            <a:ext cx="624078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Motivation &amp; Objective</a:t>
            </a:r>
            <a:endParaRPr lang="en-US" altLang="zh-CN" sz="3200" b="1" dirty="0">
              <a:solidFill>
                <a:srgbClr val="5C5D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矩形 125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7" name="矩形 126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9" name="矩形 128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289050" y="1288415"/>
            <a:ext cx="5330782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Existing solutions for DLA often perform well on one type of digital document but struggle when presented a layout that is completely different</a:t>
            </a:r>
          </a:p>
        </p:txBody>
      </p:sp>
      <p:sp>
        <p:nvSpPr>
          <p:cNvPr id="3" name="Text Box 2"/>
          <p:cNvSpPr txBox="1"/>
          <p:nvPr/>
        </p:nvSpPr>
        <p:spPr>
          <a:xfrm>
            <a:off x="1289050" y="3300730"/>
            <a:ext cx="56375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ym typeface="+mn-ea"/>
              </a:rPr>
              <a:t>Existing solutions usually w</a:t>
            </a:r>
            <a:r>
              <a:rPr lang="en-US" dirty="0"/>
              <a:t>ork poorly on documents which capture as a photo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0D86BFF7-31F6-7A40-4B57-3AB4A29CBB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045" y="1204524"/>
            <a:ext cx="2230598" cy="2974131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F819CBFE-4971-583F-758A-96B43EDE4C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579" y="1204524"/>
            <a:ext cx="2238719" cy="297413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 Box 1">
            <a:extLst>
              <a:ext uri="{FF2B5EF4-FFF2-40B4-BE49-F238E27FC236}">
                <a16:creationId xmlns:a16="http://schemas.microsoft.com/office/drawing/2014/main" id="{DCEEF356-B0BB-271C-1523-2650816F7637}"/>
              </a:ext>
            </a:extLst>
          </p:cNvPr>
          <p:cNvSpPr txBox="1"/>
          <p:nvPr/>
        </p:nvSpPr>
        <p:spPr>
          <a:xfrm>
            <a:off x="1289050" y="5036185"/>
            <a:ext cx="5413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a generic model using machine learning technic to detect documents in different layout format and able to predict on both scanned and photo taken document image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00"/>
    </mc:Choice>
    <mc:Fallback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39"/>
          <p:cNvSpPr>
            <a:spLocks noChangeArrowheads="1"/>
          </p:cNvSpPr>
          <p:nvPr/>
        </p:nvSpPr>
        <p:spPr bwMode="auto">
          <a:xfrm>
            <a:off x="5966383" y="3147041"/>
            <a:ext cx="287718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Existing Solution</a:t>
            </a:r>
          </a:p>
          <a:p>
            <a:pPr>
              <a:buFont typeface="Arial" panose="020B0604020202020204" pitchFamily="34" charset="0"/>
              <a:buNone/>
            </a:pPr>
            <a:endParaRPr 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Available Dataset </a:t>
            </a:r>
          </a:p>
          <a:p>
            <a:pPr>
              <a:buFont typeface="Arial" panose="020B0604020202020204" pitchFamily="34" charset="0"/>
              <a:buNone/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5637491" y="3214547"/>
            <a:ext cx="0" cy="471103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31"/>
          <p:cNvSpPr>
            <a:spLocks noChangeArrowheads="1"/>
          </p:cNvSpPr>
          <p:nvPr/>
        </p:nvSpPr>
        <p:spPr bwMode="auto">
          <a:xfrm>
            <a:off x="3158490" y="3244215"/>
            <a:ext cx="2150110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Literature Review</a:t>
            </a:r>
            <a:endParaRPr kumimoji="0" lang="en-US" altLang="zh-CN" b="1" i="0" u="none" strike="noStrike" cap="none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00"/>
    </mc:Choice>
    <mc:Fallback>
      <p:transition advTm="5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9"/>
          <p:cNvSpPr>
            <a:spLocks noChangeArrowheads="1"/>
          </p:cNvSpPr>
          <p:nvPr/>
        </p:nvSpPr>
        <p:spPr bwMode="auto">
          <a:xfrm>
            <a:off x="1425575" y="386715"/>
            <a:ext cx="624078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Existing Solutions</a:t>
            </a:r>
            <a:endParaRPr lang="en-US" altLang="zh-CN" sz="3200" b="1" dirty="0">
              <a:solidFill>
                <a:srgbClr val="5C5D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矩形 125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7" name="矩形 126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9" name="矩形 128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aphicFrame>
        <p:nvGraphicFramePr>
          <p:cNvPr id="33" name="Table 33">
            <a:extLst>
              <a:ext uri="{FF2B5EF4-FFF2-40B4-BE49-F238E27FC236}">
                <a16:creationId xmlns:a16="http://schemas.microsoft.com/office/drawing/2014/main" id="{94320050-800B-D9CA-1531-BE3C01337D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608763"/>
              </p:ext>
            </p:extLst>
          </p:nvPr>
        </p:nvGraphicFramePr>
        <p:xfrm>
          <a:off x="1425575" y="1650844"/>
          <a:ext cx="8590880" cy="4020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8176">
                  <a:extLst>
                    <a:ext uri="{9D8B030D-6E8A-4147-A177-3AD203B41FA5}">
                      <a16:colId xmlns:a16="http://schemas.microsoft.com/office/drawing/2014/main" val="437971448"/>
                    </a:ext>
                  </a:extLst>
                </a:gridCol>
                <a:gridCol w="1718176">
                  <a:extLst>
                    <a:ext uri="{9D8B030D-6E8A-4147-A177-3AD203B41FA5}">
                      <a16:colId xmlns:a16="http://schemas.microsoft.com/office/drawing/2014/main" val="1926071772"/>
                    </a:ext>
                  </a:extLst>
                </a:gridCol>
                <a:gridCol w="1718176">
                  <a:extLst>
                    <a:ext uri="{9D8B030D-6E8A-4147-A177-3AD203B41FA5}">
                      <a16:colId xmlns:a16="http://schemas.microsoft.com/office/drawing/2014/main" val="2235823905"/>
                    </a:ext>
                  </a:extLst>
                </a:gridCol>
                <a:gridCol w="1718176">
                  <a:extLst>
                    <a:ext uri="{9D8B030D-6E8A-4147-A177-3AD203B41FA5}">
                      <a16:colId xmlns:a16="http://schemas.microsoft.com/office/drawing/2014/main" val="2183250449"/>
                    </a:ext>
                  </a:extLst>
                </a:gridCol>
                <a:gridCol w="1718176">
                  <a:extLst>
                    <a:ext uri="{9D8B030D-6E8A-4147-A177-3AD203B41FA5}">
                      <a16:colId xmlns:a16="http://schemas.microsoft.com/office/drawing/2014/main" val="3683327933"/>
                    </a:ext>
                  </a:extLst>
                </a:gridCol>
              </a:tblGrid>
              <a:tr h="428421">
                <a:tc>
                  <a:txBody>
                    <a:bodyPr/>
                    <a:lstStyle/>
                    <a:p>
                      <a:r>
                        <a:rPr lang="en-SG" sz="1600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Architecture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Output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Accuracy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Speed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946123"/>
                  </a:ext>
                </a:extLst>
              </a:tr>
              <a:tr h="1056380">
                <a:tc>
                  <a:txBody>
                    <a:bodyPr/>
                    <a:lstStyle/>
                    <a:p>
                      <a:r>
                        <a:rPr lang="en-SG" sz="1600" dirty="0"/>
                        <a:t>YOLO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CNN + Grids + Bounding Box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 Bounding Boxes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Moderate - High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Very Fast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577457"/>
                  </a:ext>
                </a:extLst>
              </a:tr>
              <a:tr h="1056380">
                <a:tc>
                  <a:txBody>
                    <a:bodyPr/>
                    <a:lstStyle/>
                    <a:p>
                      <a:r>
                        <a:rPr lang="en-SG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Faster-RCNN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CNN + RPN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 Bounding Boxes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High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Moderate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528538"/>
                  </a:ext>
                </a:extLst>
              </a:tr>
              <a:tr h="739466">
                <a:tc>
                  <a:txBody>
                    <a:bodyPr/>
                    <a:lstStyle/>
                    <a:p>
                      <a:r>
                        <a:rPr lang="en-SG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Mask-RCNN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CNN + RPN</a:t>
                      </a:r>
                      <a:endParaRPr lang="en-SG" sz="1600" dirty="0"/>
                    </a:p>
                    <a:p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Object Bounding Boxes + Masks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High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Moderate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400681"/>
                  </a:ext>
                </a:extLst>
              </a:tr>
              <a:tr h="739466">
                <a:tc>
                  <a:txBody>
                    <a:bodyPr/>
                    <a:lstStyle/>
                    <a:p>
                      <a:r>
                        <a:rPr lang="en-SG" sz="16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LayoutLM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BERT-based + Vision CNNs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Document Structure Info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High</a:t>
                      </a:r>
                      <a:endParaRPr lang="en-SG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Moderate</a:t>
                      </a:r>
                      <a:endParaRPr lang="en-SG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175227"/>
                  </a:ext>
                </a:extLst>
              </a:tr>
            </a:tbl>
          </a:graphicData>
        </a:graphic>
      </p:graphicFrame>
      <p:sp>
        <p:nvSpPr>
          <p:cNvPr id="34" name="Rectangle 33">
            <a:extLst>
              <a:ext uri="{FF2B5EF4-FFF2-40B4-BE49-F238E27FC236}">
                <a16:creationId xmlns:a16="http://schemas.microsoft.com/office/drawing/2014/main" id="{7854FFC3-5E5D-3111-6CDD-9E50DE4BB371}"/>
              </a:ext>
            </a:extLst>
          </p:cNvPr>
          <p:cNvSpPr/>
          <p:nvPr/>
        </p:nvSpPr>
        <p:spPr>
          <a:xfrm>
            <a:off x="1396213" y="4152549"/>
            <a:ext cx="8649603" cy="82800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n w="571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00"/>
    </mc:Choice>
    <mc:Fallback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9"/>
          <p:cNvSpPr>
            <a:spLocks noChangeArrowheads="1"/>
          </p:cNvSpPr>
          <p:nvPr/>
        </p:nvSpPr>
        <p:spPr bwMode="auto">
          <a:xfrm>
            <a:off x="1425575" y="386715"/>
            <a:ext cx="624078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Available Dataset</a:t>
            </a:r>
            <a:endParaRPr lang="en-US" altLang="zh-CN" sz="3200" b="1" dirty="0">
              <a:solidFill>
                <a:srgbClr val="5C5D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矩形 125"/>
          <p:cNvSpPr/>
          <p:nvPr/>
        </p:nvSpPr>
        <p:spPr>
          <a:xfrm rot="5400000">
            <a:off x="441384" y="293406"/>
            <a:ext cx="936000" cy="349190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7" name="矩形 126"/>
          <p:cNvSpPr/>
          <p:nvPr/>
        </p:nvSpPr>
        <p:spPr>
          <a:xfrm rot="5400000">
            <a:off x="690107" y="445006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9" name="矩形 128"/>
          <p:cNvSpPr/>
          <p:nvPr/>
        </p:nvSpPr>
        <p:spPr>
          <a:xfrm rot="5400000">
            <a:off x="787229" y="445007"/>
            <a:ext cx="936000" cy="45989"/>
          </a:xfrm>
          <a:prstGeom prst="rect">
            <a:avLst/>
          </a:prstGeom>
          <a:solidFill>
            <a:srgbClr val="21AA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aphicFrame>
        <p:nvGraphicFramePr>
          <p:cNvPr id="3" name="Table 33">
            <a:extLst>
              <a:ext uri="{FF2B5EF4-FFF2-40B4-BE49-F238E27FC236}">
                <a16:creationId xmlns:a16="http://schemas.microsoft.com/office/drawing/2014/main" id="{B49DF9A0-C129-087C-5A37-AA25FAC24FC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6331676"/>
              </p:ext>
            </p:extLst>
          </p:nvPr>
        </p:nvGraphicFramePr>
        <p:xfrm>
          <a:off x="1425575" y="1181986"/>
          <a:ext cx="10428068" cy="5587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9724">
                  <a:extLst>
                    <a:ext uri="{9D8B030D-6E8A-4147-A177-3AD203B41FA5}">
                      <a16:colId xmlns:a16="http://schemas.microsoft.com/office/drawing/2014/main" val="437971448"/>
                    </a:ext>
                  </a:extLst>
                </a:gridCol>
                <a:gridCol w="851358">
                  <a:extLst>
                    <a:ext uri="{9D8B030D-6E8A-4147-A177-3AD203B41FA5}">
                      <a16:colId xmlns:a16="http://schemas.microsoft.com/office/drawing/2014/main" val="1926071772"/>
                    </a:ext>
                  </a:extLst>
                </a:gridCol>
                <a:gridCol w="1585519">
                  <a:extLst>
                    <a:ext uri="{9D8B030D-6E8A-4147-A177-3AD203B41FA5}">
                      <a16:colId xmlns:a16="http://schemas.microsoft.com/office/drawing/2014/main" val="2235823905"/>
                    </a:ext>
                  </a:extLst>
                </a:gridCol>
                <a:gridCol w="1350628">
                  <a:extLst>
                    <a:ext uri="{9D8B030D-6E8A-4147-A177-3AD203B41FA5}">
                      <a16:colId xmlns:a16="http://schemas.microsoft.com/office/drawing/2014/main" val="419997487"/>
                    </a:ext>
                  </a:extLst>
                </a:gridCol>
                <a:gridCol w="1510018">
                  <a:extLst>
                    <a:ext uri="{9D8B030D-6E8A-4147-A177-3AD203B41FA5}">
                      <a16:colId xmlns:a16="http://schemas.microsoft.com/office/drawing/2014/main" val="4125716485"/>
                    </a:ext>
                  </a:extLst>
                </a:gridCol>
                <a:gridCol w="1442906">
                  <a:extLst>
                    <a:ext uri="{9D8B030D-6E8A-4147-A177-3AD203B41FA5}">
                      <a16:colId xmlns:a16="http://schemas.microsoft.com/office/drawing/2014/main" val="3904461491"/>
                    </a:ext>
                  </a:extLst>
                </a:gridCol>
                <a:gridCol w="2197915">
                  <a:extLst>
                    <a:ext uri="{9D8B030D-6E8A-4147-A177-3AD203B41FA5}">
                      <a16:colId xmlns:a16="http://schemas.microsoft.com/office/drawing/2014/main" val="142718006"/>
                    </a:ext>
                  </a:extLst>
                </a:gridCol>
              </a:tblGrid>
              <a:tr h="428421">
                <a:tc>
                  <a:txBody>
                    <a:bodyPr/>
                    <a:lstStyle/>
                    <a:p>
                      <a:r>
                        <a:rPr lang="en-SG" sz="1400"/>
                        <a:t>Dataset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Type of document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Scanned or Camera taken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b="1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Annotation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Layout 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Remark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0946123"/>
                  </a:ext>
                </a:extLst>
              </a:tr>
              <a:tr h="1056380">
                <a:tc>
                  <a:txBody>
                    <a:bodyPr/>
                    <a:lstStyle/>
                    <a:p>
                      <a:r>
                        <a:rPr lang="en-SG" sz="1400"/>
                        <a:t>PubLayNet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/>
                        <a:t>360K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Scientific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Scanned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Bounding Box and segmentation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Single type of document.</a:t>
                      </a:r>
                    </a:p>
                    <a:p>
                      <a:endParaRPr lang="en-SG" sz="14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SG" sz="1400" dirty="0">
                          <a:solidFill>
                            <a:schemeClr val="tx1"/>
                          </a:solidFill>
                        </a:rPr>
                        <a:t>Only a few of layout category.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577457"/>
                  </a:ext>
                </a:extLst>
              </a:tr>
              <a:tr h="1056380">
                <a:tc>
                  <a:txBody>
                    <a:bodyPr/>
                    <a:lstStyle/>
                    <a:p>
                      <a:r>
                        <a:rPr lang="en-SG" sz="1400"/>
                        <a:t>DocLayNet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/>
                        <a:t>80K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Financial, Scientific, Patents, Manuals, Laws, Tenders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Scanned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/>
                        <a:t>Bounding Box and segmentation</a:t>
                      </a:r>
                    </a:p>
                    <a:p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Better choice for training with variety types of document and layout category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1528538"/>
                  </a:ext>
                </a:extLst>
              </a:tr>
              <a:tr h="739466">
                <a:tc>
                  <a:txBody>
                    <a:bodyPr/>
                    <a:lstStyle/>
                    <a:p>
                      <a:r>
                        <a:rPr lang="en-SG" sz="1400"/>
                        <a:t>DocBank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/>
                        <a:t>500K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/>
                        <a:t>Financial and Scientific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/>
                        <a:t>Scanned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/>
                        <a:t>Bounding Box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/>
                        <a:t>Large dataset but only a few type of document.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sz="1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400" dirty="0"/>
                        <a:t>Annotation is not accurate after verify multiple images.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400681"/>
                  </a:ext>
                </a:extLst>
              </a:tr>
              <a:tr h="739466">
                <a:tc>
                  <a:txBody>
                    <a:bodyPr/>
                    <a:lstStyle/>
                    <a:p>
                      <a:r>
                        <a:rPr lang="en-SG" sz="1400"/>
                        <a:t>WarpDoc</a:t>
                      </a:r>
                      <a:endParaRPr lang="en-SG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&lt;1000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Scientific 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Camera taken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Nil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Nil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SG" sz="1400" dirty="0"/>
                        <a:t>Not suitable for training layout model as no annotation provided. </a:t>
                      </a:r>
                    </a:p>
                    <a:p>
                      <a:endParaRPr lang="en-SG" sz="1400" dirty="0"/>
                    </a:p>
                    <a:p>
                      <a:r>
                        <a:rPr lang="en-SG" sz="1400" dirty="0"/>
                        <a:t>It can be used for prediction on camera taken documents.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175227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64FD5DD2-1B2B-73E4-BFC8-B27972FBC12A}"/>
              </a:ext>
            </a:extLst>
          </p:cNvPr>
          <p:cNvSpPr/>
          <p:nvPr/>
        </p:nvSpPr>
        <p:spPr>
          <a:xfrm>
            <a:off x="1359017" y="2743198"/>
            <a:ext cx="10570128" cy="106540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>
              <a:ln w="5715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5000"/>
    </mc:Choice>
    <mc:Fallback>
      <p:transition advTm="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1013</TotalTime>
  <Words>1092</Words>
  <Application>Microsoft Office PowerPoint</Application>
  <PresentationFormat>Widescreen</PresentationFormat>
  <Paragraphs>372</Paragraphs>
  <Slides>33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Microsoft YaHei</vt:lpstr>
      <vt:lpstr>Arial</vt:lpstr>
      <vt:lpstr>Calibri</vt:lpstr>
      <vt:lpstr>Calibri Light</vt:lpstr>
      <vt:lpstr>Impact</vt:lpstr>
      <vt:lpstr>Times New Roman</vt:lpstr>
      <vt:lpstr>1_Office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Liang, Xu Chao</cp:lastModifiedBy>
  <cp:revision>17</cp:revision>
  <dcterms:created xsi:type="dcterms:W3CDTF">2017-12-01T03:08:00Z</dcterms:created>
  <dcterms:modified xsi:type="dcterms:W3CDTF">2023-05-04T07:17:12Z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1033-11.2.0.11219</vt:lpwstr>
  </property>
  <property fmtid="{D5CDD505-2E9C-101B-9397-08002B2CF9AE}" pid="3" name="ICV">
    <vt:lpwstr>7A5BD10D83704BAF93D929E5DF39F336</vt:lpwstr>
  </property>
</Properties>
</file>